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4.xml" ContentType="application/vnd.openxmlformats-officedocument.presentationml.notesSlide+xml"/>
  <Override PartName="/ppt/slides/slide23.xml" ContentType="application/vnd.openxmlformats-officedocument.presentationml.sl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slides/slide24.xml" ContentType="application/vnd.openxmlformats-officedocument.presentationml.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6.xml" ContentType="application/vnd.openxmlformats-officedocument.presentationml.notesSlide+xml"/>
  <Override PartName="/ppt/slides/slide26.xml" ContentType="application/vnd.openxmlformats-officedocument.presentationml.slide+xml"/>
  <Override PartName="/ppt/slides/slide27.xml" ContentType="application/vnd.openxmlformats-officedocument.presentationml.slid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Slides/notesSlide7.xml" ContentType="application/vnd.openxmlformats-officedocument.presentationml.notesSlide+xml"/>
  <Override PartName="/ppt/slides/slide39.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slides/slide41.xml" ContentType="application/vnd.openxmlformats-officedocument.presentationml.slide+xml"/>
  <Override PartName="/ppt/notesSlides/notesSlide9.xml" ContentType="application/vnd.openxmlformats-officedocument.presentationml.notesSlide+xml"/>
  <Override PartName="/ppt/slides/slide4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2" r:id="rId1"/>
  </p:sldMasterIdLst>
  <p:notesMasterIdLst>
    <p:notesMasterId r:id="rId44"/>
  </p:notesMasterIdLst>
  <p:sldIdLst>
    <p:sldId id="405" r:id="rId2"/>
    <p:sldId id="435" r:id="rId3"/>
    <p:sldId id="443" r:id="rId4"/>
    <p:sldId id="444" r:id="rId5"/>
    <p:sldId id="512" r:id="rId6"/>
    <p:sldId id="531" r:id="rId7"/>
    <p:sldId id="514" r:id="rId8"/>
    <p:sldId id="513" r:id="rId9"/>
    <p:sldId id="516" r:id="rId10"/>
    <p:sldId id="445" r:id="rId11"/>
    <p:sldId id="517" r:id="rId12"/>
    <p:sldId id="450" r:id="rId13"/>
    <p:sldId id="485" r:id="rId14"/>
    <p:sldId id="486" r:id="rId15"/>
    <p:sldId id="439" r:id="rId16"/>
    <p:sldId id="519" r:id="rId17"/>
    <p:sldId id="482" r:id="rId18"/>
    <p:sldId id="551" r:id="rId19"/>
    <p:sldId id="442" r:id="rId20"/>
    <p:sldId id="552" r:id="rId21"/>
    <p:sldId id="440" r:id="rId22"/>
    <p:sldId id="523" r:id="rId23"/>
    <p:sldId id="535" r:id="rId24"/>
    <p:sldId id="546" r:id="rId25"/>
    <p:sldId id="545" r:id="rId26"/>
    <p:sldId id="536" r:id="rId27"/>
    <p:sldId id="537" r:id="rId28"/>
    <p:sldId id="538" r:id="rId29"/>
    <p:sldId id="539" r:id="rId30"/>
    <p:sldId id="540" r:id="rId31"/>
    <p:sldId id="541" r:id="rId32"/>
    <p:sldId id="542" r:id="rId33"/>
    <p:sldId id="543" r:id="rId34"/>
    <p:sldId id="544" r:id="rId35"/>
    <p:sldId id="441" r:id="rId36"/>
    <p:sldId id="478" r:id="rId37"/>
    <p:sldId id="426" r:id="rId38"/>
    <p:sldId id="491" r:id="rId39"/>
    <p:sldId id="528" r:id="rId40"/>
    <p:sldId id="547" r:id="rId41"/>
    <p:sldId id="553" r:id="rId42"/>
    <p:sldId id="511"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744" userDrawn="1">
          <p15:clr>
            <a:srgbClr val="A4A3A4"/>
          </p15:clr>
        </p15:guide>
        <p15:guide id="3" orient="horz" pos="23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arborough, Ryan" initials="SR" lastIdx="5" clrIdx="6">
    <p:extLst>
      <p:ext uri="{19B8F6BF-5375-455C-9EA6-DF929625EA0E}">
        <p15:presenceInfo xmlns:p15="http://schemas.microsoft.com/office/powerpoint/2012/main" userId="Scarborough, Ryan" providerId="None"/>
      </p:ext>
    </p:extLst>
  </p:cmAuthor>
  <p:cmAuthor id="1" name="Ryan Scarborough" initials="RS" lastIdx="48" clrIdx="0">
    <p:extLst>
      <p:ext uri="{19B8F6BF-5375-455C-9EA6-DF929625EA0E}">
        <p15:presenceInfo xmlns:p15="http://schemas.microsoft.com/office/powerpoint/2012/main" userId="Ryan Scarborough" providerId="None"/>
      </p:ext>
    </p:extLst>
  </p:cmAuthor>
  <p:cmAuthor id="2" name="Edward Bennett" initials="EB" lastIdx="64" clrIdx="1">
    <p:extLst>
      <p:ext uri="{19B8F6BF-5375-455C-9EA6-DF929625EA0E}">
        <p15:presenceInfo xmlns:p15="http://schemas.microsoft.com/office/powerpoint/2012/main" userId="Edward Bennett" providerId="None"/>
      </p:ext>
    </p:extLst>
  </p:cmAuthor>
  <p:cmAuthor id="3" name="Wei Lu" initials="WL" lastIdx="1" clrIdx="2">
    <p:extLst>
      <p:ext uri="{19B8F6BF-5375-455C-9EA6-DF929625EA0E}">
        <p15:presenceInfo xmlns:p15="http://schemas.microsoft.com/office/powerpoint/2012/main" userId="Wei Lu" providerId="None"/>
      </p:ext>
    </p:extLst>
  </p:cmAuthor>
  <p:cmAuthor id="4" name="Eric Blankenstein" initials="EGB" lastIdx="4" clrIdx="3">
    <p:extLst>
      <p:ext uri="{19B8F6BF-5375-455C-9EA6-DF929625EA0E}">
        <p15:presenceInfo xmlns:p15="http://schemas.microsoft.com/office/powerpoint/2012/main" userId="Eric Blankenstein" providerId="None"/>
      </p:ext>
    </p:extLst>
  </p:cmAuthor>
  <p:cmAuthor id="5" name="Brian Rabbitt" initials="b" lastIdx="4" clrIdx="4">
    <p:extLst>
      <p:ext uri="{19B8F6BF-5375-455C-9EA6-DF929625EA0E}">
        <p15:presenceInfo xmlns:p15="http://schemas.microsoft.com/office/powerpoint/2012/main" userId="Brian Rabbitt" providerId="None"/>
      </p:ext>
    </p:extLst>
  </p:cmAuthor>
  <p:cmAuthor id="6" name="Rodman, Rachel" initials="RR" lastIdx="16" clrIdx="5">
    <p:extLst>
      <p:ext uri="{19B8F6BF-5375-455C-9EA6-DF929625EA0E}">
        <p15:presenceInfo xmlns:p15="http://schemas.microsoft.com/office/powerpoint/2012/main" userId="Rodman, Rach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2752"/>
    <a:srgbClr val="FFFFFF"/>
    <a:srgbClr val="990E1C"/>
    <a:srgbClr val="D0D8E8"/>
    <a:srgbClr val="E9EDF4"/>
    <a:srgbClr val="9F1B28"/>
    <a:srgbClr val="9B85B5"/>
    <a:srgbClr val="8F77AD"/>
    <a:srgbClr val="044CA4"/>
    <a:srgbClr val="9A9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9" autoAdjust="0"/>
    <p:restoredTop sz="84631" autoAdjust="0"/>
  </p:normalViewPr>
  <p:slideViewPr>
    <p:cSldViewPr snapToGrid="0">
      <p:cViewPr varScale="1">
        <p:scale>
          <a:sx n="105" d="100"/>
          <a:sy n="105" d="100"/>
        </p:scale>
        <p:origin x="1650" y="114"/>
      </p:cViewPr>
      <p:guideLst>
        <p:guide orient="horz" pos="1296"/>
        <p:guide pos="3744"/>
        <p:guide orient="horz" pos="2376"/>
      </p:guideLst>
    </p:cSldViewPr>
  </p:slid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45" Type="http://schemas.openxmlformats.org/officeDocument/2006/relationships/commentAuthors" Target="commentAuthors.xml" />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7" Type="http://schemas.openxmlformats.org/officeDocument/2006/relationships/viewProps" Target="viewProps.xml" />
  <Relationship Id="rId46" Type="http://schemas.openxmlformats.org/officeDocument/2006/relationships/presProps" Target="presProps.xml" />
  <Relationship Id="rId1" Type="http://schemas.openxmlformats.org/officeDocument/2006/relationships/slideMaster" Target="slideMasters/slideMaster1.xml" />
  <Relationship Id="rId49" Type="http://schemas.openxmlformats.org/officeDocument/2006/relationships/tableStyles" Target="tableStyles.xml" />
  <Relationship Id="rId44" Type="http://schemas.openxmlformats.org/officeDocument/2006/relationships/notesMaster" Target="notesMasters/notesMaster1.xml" />
  <Relationship Id="rId48" Type="http://schemas.openxmlformats.org/officeDocument/2006/relationships/theme" Target="theme/theme1.xml" />
</Relationships>
</file>

<file path=ppt/charts/_rels/chart1.xml.rels>&#65279;<?xml version="1.0" encoding="UTF-8" standalone="yes"?>
<Relationships xmlns="http://schemas.openxmlformats.org/package/2006/relationships">
  <Relationship Id="rId3" Type="http://schemas.openxmlformats.org/officeDocument/2006/relationships/package" Target="../embeddings/Microsoft_Excel_Worksheet1.xlsx" />
  <Relationship Id="rId2" Type="http://schemas.microsoft.com/office/2011/relationships/chartColorStyle" Target="colors1.xml" />
  <Relationship Id="rId1" Type="http://schemas.microsoft.com/office/2011/relationships/chartStyle" Target="style1.xml" />
</Relationships>
</file>

<file path=ppt/charts/_rels/chart2.xml.rels>&#65279;<?xml version="1.0" encoding="UTF-8" standalone="yes"?>
<Relationships xmlns="http://schemas.openxmlformats.org/package/2006/relationships">
  <Relationship Id="rId3" Type="http://schemas.openxmlformats.org/officeDocument/2006/relationships/package" Target="../embeddings/Microsoft_Excel_Worksheet2.xlsx" />
  <Relationship Id="rId2" Type="http://schemas.microsoft.com/office/2011/relationships/chartColorStyle" Target="colors2.xml" />
  <Relationship Id="rId1" Type="http://schemas.microsoft.com/office/2011/relationships/chartStyle" Target="style2.xml" />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Settlements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21</c:v>
                </c:pt>
                <c:pt idx="1">
                  <c:v>19</c:v>
                </c:pt>
                <c:pt idx="2">
                  <c:v>46</c:v>
                </c:pt>
                <c:pt idx="3">
                  <c:v>27</c:v>
                </c:pt>
                <c:pt idx="4">
                  <c:v>24</c:v>
                </c:pt>
              </c:numCache>
            </c:numRef>
          </c:val>
        </c:ser>
        <c:ser>
          <c:idx val="1"/>
          <c:order val="1"/>
          <c:tx>
            <c:strRef>
              <c:f>Sheet1!$C$1</c:f>
              <c:strCache>
                <c:ptCount val="1"/>
                <c:pt idx="0">
                  <c:v>Contested Actions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7</c:v>
                </c:pt>
                <c:pt idx="1">
                  <c:v>4</c:v>
                </c:pt>
                <c:pt idx="2">
                  <c:v>9</c:v>
                </c:pt>
                <c:pt idx="3">
                  <c:v>12</c:v>
                </c:pt>
                <c:pt idx="4">
                  <c:v>11</c:v>
                </c:pt>
              </c:numCache>
            </c:numRef>
          </c:val>
        </c:ser>
        <c:ser>
          <c:idx val="2"/>
          <c:order val="2"/>
          <c:tx>
            <c:strRef>
              <c:f>Sheet1!$D$1</c:f>
              <c:strCache>
                <c:ptCount val="1"/>
                <c:pt idx="0">
                  <c:v>Column1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numCache>
            </c:numRef>
          </c:val>
        </c:ser>
        <c:dLbls>
          <c:dLblPos val="ctr"/>
          <c:showLegendKey val="0"/>
          <c:showVal val="1"/>
          <c:showCatName val="0"/>
          <c:showSerName val="0"/>
          <c:showPercent val="0"/>
          <c:showBubbleSize val="0"/>
        </c:dLbls>
        <c:gapWidth val="150"/>
        <c:overlap val="100"/>
        <c:axId val="222397432"/>
        <c:axId val="222397824"/>
      </c:barChart>
      <c:catAx>
        <c:axId val="222397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22397824"/>
        <c:crosses val="autoZero"/>
        <c:auto val="1"/>
        <c:lblAlgn val="ctr"/>
        <c:lblOffset val="100"/>
        <c:noMultiLvlLbl val="0"/>
      </c:catAx>
      <c:valAx>
        <c:axId val="2223978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2397432"/>
        <c:crosses val="autoZero"/>
        <c:crossBetween val="between"/>
      </c:valAx>
      <c:spPr>
        <a:noFill/>
        <a:ln>
          <a:noFill/>
        </a:ln>
        <a:effectLst/>
      </c:spPr>
    </c:plotArea>
    <c:legend>
      <c:legendPos val="b"/>
      <c:legendEntry>
        <c:idx val="2"/>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lumMod val="50000"/>
              </a:schemeClr>
            </a:solidFill>
            <a:ln>
              <a:noFill/>
            </a:ln>
            <a:effectLst/>
          </c:spPr>
          <c:invertIfNegative val="0"/>
          <c:cat>
            <c:strRef>
              <c:f>Sheet1!$A$2:$A$6</c:f>
              <c:strCache>
                <c:ptCount val="5"/>
                <c:pt idx="0">
                  <c:v>Prior to July 2014</c:v>
                </c:pt>
                <c:pt idx="1">
                  <c:v>July 2014 - June 2015</c:v>
                </c:pt>
                <c:pt idx="2">
                  <c:v>July 2015 - June 2016</c:v>
                </c:pt>
                <c:pt idx="3">
                  <c:v>July 2016 - June 2017</c:v>
                </c:pt>
                <c:pt idx="4">
                  <c:v>July 2017 - Dec. 2017</c:v>
                </c:pt>
              </c:strCache>
            </c:strRef>
          </c:cat>
          <c:val>
            <c:numRef>
              <c:f>Sheet1!$B$2:$B$6</c:f>
              <c:numCache>
                <c:formatCode>#,##0</c:formatCode>
                <c:ptCount val="5"/>
                <c:pt idx="0">
                  <c:v>150000000</c:v>
                </c:pt>
                <c:pt idx="1">
                  <c:v>136000000</c:v>
                </c:pt>
                <c:pt idx="2">
                  <c:v>154000000</c:v>
                </c:pt>
                <c:pt idx="3" formatCode="&quot;$&quot;#,##0_);[Red]\(&quot;$&quot;#,##0\)">
                  <c:v>173637800</c:v>
                </c:pt>
                <c:pt idx="4" formatCode="General">
                  <c:v>26852500</c:v>
                </c:pt>
              </c:numCache>
            </c:numRef>
          </c:val>
        </c:ser>
        <c:dLbls>
          <c:showLegendKey val="0"/>
          <c:showVal val="0"/>
          <c:showCatName val="0"/>
          <c:showSerName val="0"/>
          <c:showPercent val="0"/>
          <c:showBubbleSize val="0"/>
        </c:dLbls>
        <c:gapWidth val="219"/>
        <c:overlap val="-27"/>
        <c:axId val="222398608"/>
        <c:axId val="222399000"/>
      </c:barChart>
      <c:catAx>
        <c:axId val="222398608"/>
        <c:scaling>
          <c:orientation val="minMax"/>
        </c:scaling>
        <c:delete val="0"/>
        <c:axPos val="b"/>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97" b="0" i="0" u="none" strike="noStrike" kern="1200" baseline="0">
                <a:solidFill>
                  <a:srgbClr val="022752"/>
                </a:solidFill>
                <a:latin typeface="Georgia" panose="02040502050405020303" pitchFamily="18" charset="0"/>
                <a:ea typeface="+mn-ea"/>
                <a:cs typeface="+mn-cs"/>
              </a:defRPr>
            </a:pPr>
            <a:endParaRPr lang="en-US"/>
          </a:p>
        </c:txPr>
        <c:crossAx val="222399000"/>
        <c:crosses val="autoZero"/>
        <c:auto val="1"/>
        <c:lblAlgn val="ctr"/>
        <c:lblOffset val="100"/>
        <c:noMultiLvlLbl val="0"/>
      </c:catAx>
      <c:valAx>
        <c:axId val="222399000"/>
        <c:scaling>
          <c:orientation val="minMax"/>
        </c:scaling>
        <c:delete val="0"/>
        <c:axPos val="l"/>
        <c:majorGridlines>
          <c:spPr>
            <a:ln w="9525" cap="flat" cmpd="sng" algn="ctr">
              <a:solidFill>
                <a:schemeClr val="bg2">
                  <a:lumMod val="9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22752"/>
                </a:solidFill>
                <a:latin typeface="Georgia" panose="02040502050405020303" pitchFamily="18" charset="0"/>
                <a:ea typeface="+mn-ea"/>
                <a:cs typeface="+mn-cs"/>
              </a:defRPr>
            </a:pPr>
            <a:endParaRPr lang="en-US"/>
          </a:p>
        </c:txPr>
        <c:crossAx val="222398608"/>
        <c:crosses val="autoZero"/>
        <c:crossBetween val="between"/>
      </c:valAx>
      <c:spPr>
        <a:noFill/>
        <a:ln>
          <a:solidFill>
            <a:schemeClr val="bg2">
              <a:lumMod val="90000"/>
            </a:schemeClr>
          </a:solidFill>
        </a:ln>
        <a:effectLst/>
      </c:spPr>
    </c:plotArea>
    <c:plotVisOnly val="1"/>
    <c:dispBlanksAs val="gap"/>
    <c:showDLblsOverMax val="0"/>
  </c:chart>
  <c:spPr>
    <a:noFill/>
    <a:ln>
      <a:noFill/>
    </a:ln>
    <a:effectLst/>
  </c:spPr>
  <c:txPr>
    <a:bodyPr/>
    <a:lstStyle/>
    <a:p>
      <a:pPr>
        <a:defRPr>
          <a:solidFill>
            <a:srgbClr val="022752"/>
          </a:solidFill>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6FA05-C75E-4E30-8C25-3397DE583B6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1F341D-A8A5-4569-8F17-89929FCEBC53}">
      <dgm:prSet phldrT="[Text]"/>
      <dgm:spPr/>
      <dgm:t>
        <a:bodyPr/>
        <a:lstStyle/>
        <a:p>
          <a:r>
            <a:rPr lang="en-US" dirty="0" smtClean="0"/>
            <a:t>Rulemaking</a:t>
          </a:r>
          <a:endParaRPr lang="en-US" dirty="0"/>
        </a:p>
      </dgm:t>
    </dgm:pt>
    <dgm:pt modelId="{E68F25DF-D55F-40C7-9B01-362BA244938D}" type="parTrans" cxnId="{EFF58AF3-9A42-4DFB-9C05-5428EADCF9EE}">
      <dgm:prSet/>
      <dgm:spPr/>
      <dgm:t>
        <a:bodyPr/>
        <a:lstStyle/>
        <a:p>
          <a:endParaRPr lang="en-US"/>
        </a:p>
      </dgm:t>
    </dgm:pt>
    <dgm:pt modelId="{55589732-97CA-4ABE-B0A9-76BDCAE62ED9}" type="sibTrans" cxnId="{EFF58AF3-9A42-4DFB-9C05-5428EADCF9EE}">
      <dgm:prSet/>
      <dgm:spPr/>
      <dgm:t>
        <a:bodyPr/>
        <a:lstStyle/>
        <a:p>
          <a:endParaRPr lang="en-US"/>
        </a:p>
      </dgm:t>
    </dgm:pt>
    <dgm:pt modelId="{DE4C2044-B9E1-45A2-A072-7DD64D87797C}">
      <dgm:prSet phldrT="[Text]"/>
      <dgm:spPr/>
      <dgm:t>
        <a:bodyPr/>
        <a:lstStyle/>
        <a:p>
          <a:r>
            <a:rPr lang="en-US" dirty="0" smtClean="0"/>
            <a:t>Supervision</a:t>
          </a:r>
          <a:endParaRPr lang="en-US" dirty="0"/>
        </a:p>
      </dgm:t>
    </dgm:pt>
    <dgm:pt modelId="{097CC309-5DDB-4E10-A2F8-626534C96114}" type="parTrans" cxnId="{EF6D7CA3-33AD-40E2-8698-169F88D329D8}">
      <dgm:prSet/>
      <dgm:spPr/>
      <dgm:t>
        <a:bodyPr/>
        <a:lstStyle/>
        <a:p>
          <a:endParaRPr lang="en-US"/>
        </a:p>
      </dgm:t>
    </dgm:pt>
    <dgm:pt modelId="{C1CA988A-21ED-462E-9A00-AD25687536AB}" type="sibTrans" cxnId="{EF6D7CA3-33AD-40E2-8698-169F88D329D8}">
      <dgm:prSet/>
      <dgm:spPr/>
      <dgm:t>
        <a:bodyPr/>
        <a:lstStyle/>
        <a:p>
          <a:endParaRPr lang="en-US"/>
        </a:p>
      </dgm:t>
    </dgm:pt>
    <dgm:pt modelId="{140A56AC-02B1-4423-9544-7CEFFD785E66}">
      <dgm:prSet phldrT="[Text]"/>
      <dgm:spPr/>
      <dgm:t>
        <a:bodyPr/>
        <a:lstStyle/>
        <a:p>
          <a:r>
            <a:rPr lang="en-US" dirty="0" smtClean="0"/>
            <a:t>Enforcement</a:t>
          </a:r>
          <a:endParaRPr lang="en-US" dirty="0"/>
        </a:p>
      </dgm:t>
    </dgm:pt>
    <dgm:pt modelId="{6DBE26E5-A756-4D94-9AD6-49835B31143B}" type="parTrans" cxnId="{5100E4D9-7099-4998-BC67-5159D3D45AB1}">
      <dgm:prSet/>
      <dgm:spPr/>
      <dgm:t>
        <a:bodyPr/>
        <a:lstStyle/>
        <a:p>
          <a:endParaRPr lang="en-US"/>
        </a:p>
      </dgm:t>
    </dgm:pt>
    <dgm:pt modelId="{7AE9A003-F721-4D1D-B182-E3E9CDC80B94}" type="sibTrans" cxnId="{5100E4D9-7099-4998-BC67-5159D3D45AB1}">
      <dgm:prSet/>
      <dgm:spPr/>
      <dgm:t>
        <a:bodyPr/>
        <a:lstStyle/>
        <a:p>
          <a:endParaRPr lang="en-US"/>
        </a:p>
      </dgm:t>
    </dgm:pt>
    <dgm:pt modelId="{48D42A2E-8CE8-481E-B087-94E0B2AC4B94}">
      <dgm:prSet phldrT="[Text]"/>
      <dgm:spPr/>
      <dgm:t>
        <a:bodyPr/>
        <a:lstStyle/>
        <a:p>
          <a:r>
            <a:rPr lang="en-US" dirty="0" smtClean="0"/>
            <a:t>Consumer Education</a:t>
          </a:r>
          <a:endParaRPr lang="en-US" dirty="0"/>
        </a:p>
      </dgm:t>
    </dgm:pt>
    <dgm:pt modelId="{C9237012-3582-4C1C-945C-A8F4B2FF0249}" type="parTrans" cxnId="{513342FB-50C9-4D07-8A86-002B54BBCBC2}">
      <dgm:prSet/>
      <dgm:spPr/>
      <dgm:t>
        <a:bodyPr/>
        <a:lstStyle/>
        <a:p>
          <a:endParaRPr lang="en-US"/>
        </a:p>
      </dgm:t>
    </dgm:pt>
    <dgm:pt modelId="{539DAB97-9055-4667-896F-15220A48478D}" type="sibTrans" cxnId="{513342FB-50C9-4D07-8A86-002B54BBCBC2}">
      <dgm:prSet/>
      <dgm:spPr/>
      <dgm:t>
        <a:bodyPr/>
        <a:lstStyle/>
        <a:p>
          <a:endParaRPr lang="en-US"/>
        </a:p>
      </dgm:t>
    </dgm:pt>
    <dgm:pt modelId="{5E613B58-5B4C-490A-A4DD-8F1BA5BB6FF3}">
      <dgm:prSet phldrT="[Text]"/>
      <dgm:spPr/>
      <dgm:t>
        <a:bodyPr/>
        <a:lstStyle/>
        <a:p>
          <a:r>
            <a:rPr lang="en-US" dirty="0" smtClean="0"/>
            <a:t>Consumer Complaints</a:t>
          </a:r>
          <a:endParaRPr lang="en-US" dirty="0"/>
        </a:p>
      </dgm:t>
    </dgm:pt>
    <dgm:pt modelId="{DEC5D9A7-F7C5-46B3-83F6-BDBE77DDCCEF}" type="parTrans" cxnId="{47EA04DB-17DC-4149-93C7-DBC0D8319036}">
      <dgm:prSet/>
      <dgm:spPr/>
      <dgm:t>
        <a:bodyPr/>
        <a:lstStyle/>
        <a:p>
          <a:endParaRPr lang="en-US"/>
        </a:p>
      </dgm:t>
    </dgm:pt>
    <dgm:pt modelId="{F9D5F570-BC9F-4CEE-81DF-17AE2B5F28BF}" type="sibTrans" cxnId="{47EA04DB-17DC-4149-93C7-DBC0D8319036}">
      <dgm:prSet/>
      <dgm:spPr/>
      <dgm:t>
        <a:bodyPr/>
        <a:lstStyle/>
        <a:p>
          <a:endParaRPr lang="en-US"/>
        </a:p>
      </dgm:t>
    </dgm:pt>
    <dgm:pt modelId="{113C0BF6-9CB1-4247-8519-EE5FC594B318}" type="pres">
      <dgm:prSet presAssocID="{2886FA05-C75E-4E30-8C25-3397DE583B66}" presName="cycle" presStyleCnt="0">
        <dgm:presLayoutVars>
          <dgm:dir/>
          <dgm:resizeHandles val="exact"/>
        </dgm:presLayoutVars>
      </dgm:prSet>
      <dgm:spPr/>
      <dgm:t>
        <a:bodyPr/>
        <a:lstStyle/>
        <a:p>
          <a:endParaRPr lang="en-US"/>
        </a:p>
      </dgm:t>
    </dgm:pt>
    <dgm:pt modelId="{2BB263DE-E7A8-4202-9691-D7A12B509DE8}" type="pres">
      <dgm:prSet presAssocID="{BD1F341D-A8A5-4569-8F17-89929FCEBC53}" presName="node" presStyleLbl="node1" presStyleIdx="0" presStyleCnt="5">
        <dgm:presLayoutVars>
          <dgm:bulletEnabled val="1"/>
        </dgm:presLayoutVars>
      </dgm:prSet>
      <dgm:spPr/>
      <dgm:t>
        <a:bodyPr/>
        <a:lstStyle/>
        <a:p>
          <a:endParaRPr lang="en-US"/>
        </a:p>
      </dgm:t>
    </dgm:pt>
    <dgm:pt modelId="{FF37769A-86F8-4E6F-A8AB-3A10D90DB69D}" type="pres">
      <dgm:prSet presAssocID="{BD1F341D-A8A5-4569-8F17-89929FCEBC53}" presName="spNode" presStyleCnt="0"/>
      <dgm:spPr/>
    </dgm:pt>
    <dgm:pt modelId="{5507874B-9E3B-4022-B0EC-65563F9A4B28}" type="pres">
      <dgm:prSet presAssocID="{55589732-97CA-4ABE-B0A9-76BDCAE62ED9}" presName="sibTrans" presStyleLbl="sibTrans1D1" presStyleIdx="0" presStyleCnt="5"/>
      <dgm:spPr/>
      <dgm:t>
        <a:bodyPr/>
        <a:lstStyle/>
        <a:p>
          <a:endParaRPr lang="en-US"/>
        </a:p>
      </dgm:t>
    </dgm:pt>
    <dgm:pt modelId="{40A18725-15AF-4A24-96CC-DF5FE1A1BBF5}" type="pres">
      <dgm:prSet presAssocID="{DE4C2044-B9E1-45A2-A072-7DD64D87797C}" presName="node" presStyleLbl="node1" presStyleIdx="1" presStyleCnt="5">
        <dgm:presLayoutVars>
          <dgm:bulletEnabled val="1"/>
        </dgm:presLayoutVars>
      </dgm:prSet>
      <dgm:spPr/>
      <dgm:t>
        <a:bodyPr/>
        <a:lstStyle/>
        <a:p>
          <a:endParaRPr lang="en-US"/>
        </a:p>
      </dgm:t>
    </dgm:pt>
    <dgm:pt modelId="{314CE783-6783-4EBC-9255-DBFE2A8B8DB7}" type="pres">
      <dgm:prSet presAssocID="{DE4C2044-B9E1-45A2-A072-7DD64D87797C}" presName="spNode" presStyleCnt="0"/>
      <dgm:spPr/>
    </dgm:pt>
    <dgm:pt modelId="{3B7D7C45-CDB9-43E7-8CE0-B3F8E2FB9253}" type="pres">
      <dgm:prSet presAssocID="{C1CA988A-21ED-462E-9A00-AD25687536AB}" presName="sibTrans" presStyleLbl="sibTrans1D1" presStyleIdx="1" presStyleCnt="5"/>
      <dgm:spPr/>
      <dgm:t>
        <a:bodyPr/>
        <a:lstStyle/>
        <a:p>
          <a:endParaRPr lang="en-US"/>
        </a:p>
      </dgm:t>
    </dgm:pt>
    <dgm:pt modelId="{B225AAD2-8D57-40A9-BC9B-5009D42DA1DF}" type="pres">
      <dgm:prSet presAssocID="{140A56AC-02B1-4423-9544-7CEFFD785E66}" presName="node" presStyleLbl="node1" presStyleIdx="2" presStyleCnt="5">
        <dgm:presLayoutVars>
          <dgm:bulletEnabled val="1"/>
        </dgm:presLayoutVars>
      </dgm:prSet>
      <dgm:spPr/>
      <dgm:t>
        <a:bodyPr/>
        <a:lstStyle/>
        <a:p>
          <a:endParaRPr lang="en-US"/>
        </a:p>
      </dgm:t>
    </dgm:pt>
    <dgm:pt modelId="{93270CD3-9D5B-4506-BA26-43D9B4F879C5}" type="pres">
      <dgm:prSet presAssocID="{140A56AC-02B1-4423-9544-7CEFFD785E66}" presName="spNode" presStyleCnt="0"/>
      <dgm:spPr/>
    </dgm:pt>
    <dgm:pt modelId="{FE1A7CA4-6EA9-4D9E-9CD3-E90E10A1694C}" type="pres">
      <dgm:prSet presAssocID="{7AE9A003-F721-4D1D-B182-E3E9CDC80B94}" presName="sibTrans" presStyleLbl="sibTrans1D1" presStyleIdx="2" presStyleCnt="5"/>
      <dgm:spPr/>
      <dgm:t>
        <a:bodyPr/>
        <a:lstStyle/>
        <a:p>
          <a:endParaRPr lang="en-US"/>
        </a:p>
      </dgm:t>
    </dgm:pt>
    <dgm:pt modelId="{C3DE785A-0013-43D0-877A-782A5EE319A4}" type="pres">
      <dgm:prSet presAssocID="{48D42A2E-8CE8-481E-B087-94E0B2AC4B94}" presName="node" presStyleLbl="node1" presStyleIdx="3" presStyleCnt="5">
        <dgm:presLayoutVars>
          <dgm:bulletEnabled val="1"/>
        </dgm:presLayoutVars>
      </dgm:prSet>
      <dgm:spPr/>
      <dgm:t>
        <a:bodyPr/>
        <a:lstStyle/>
        <a:p>
          <a:endParaRPr lang="en-US"/>
        </a:p>
      </dgm:t>
    </dgm:pt>
    <dgm:pt modelId="{DBCDB12B-99A3-4E81-8D1D-0085FAB1D6D4}" type="pres">
      <dgm:prSet presAssocID="{48D42A2E-8CE8-481E-B087-94E0B2AC4B94}" presName="spNode" presStyleCnt="0"/>
      <dgm:spPr/>
    </dgm:pt>
    <dgm:pt modelId="{1191DC6E-AF55-4270-96A5-B4F18E189598}" type="pres">
      <dgm:prSet presAssocID="{539DAB97-9055-4667-896F-15220A48478D}" presName="sibTrans" presStyleLbl="sibTrans1D1" presStyleIdx="3" presStyleCnt="5"/>
      <dgm:spPr/>
      <dgm:t>
        <a:bodyPr/>
        <a:lstStyle/>
        <a:p>
          <a:endParaRPr lang="en-US"/>
        </a:p>
      </dgm:t>
    </dgm:pt>
    <dgm:pt modelId="{A0616901-C2A1-46DE-AED1-491A71B25639}" type="pres">
      <dgm:prSet presAssocID="{5E613B58-5B4C-490A-A4DD-8F1BA5BB6FF3}" presName="node" presStyleLbl="node1" presStyleIdx="4" presStyleCnt="5">
        <dgm:presLayoutVars>
          <dgm:bulletEnabled val="1"/>
        </dgm:presLayoutVars>
      </dgm:prSet>
      <dgm:spPr/>
      <dgm:t>
        <a:bodyPr/>
        <a:lstStyle/>
        <a:p>
          <a:endParaRPr lang="en-US"/>
        </a:p>
      </dgm:t>
    </dgm:pt>
    <dgm:pt modelId="{BFE200C8-08CF-44A4-AB41-1455BF582177}" type="pres">
      <dgm:prSet presAssocID="{5E613B58-5B4C-490A-A4DD-8F1BA5BB6FF3}" presName="spNode" presStyleCnt="0"/>
      <dgm:spPr/>
    </dgm:pt>
    <dgm:pt modelId="{78A01DA4-9A91-4C44-AC89-6B189842D31E}" type="pres">
      <dgm:prSet presAssocID="{F9D5F570-BC9F-4CEE-81DF-17AE2B5F28BF}" presName="sibTrans" presStyleLbl="sibTrans1D1" presStyleIdx="4" presStyleCnt="5"/>
      <dgm:spPr/>
      <dgm:t>
        <a:bodyPr/>
        <a:lstStyle/>
        <a:p>
          <a:endParaRPr lang="en-US"/>
        </a:p>
      </dgm:t>
    </dgm:pt>
  </dgm:ptLst>
  <dgm:cxnLst>
    <dgm:cxn modelId="{D751F505-5047-46F5-932F-ED77DE2D00BD}" type="presOf" srcId="{539DAB97-9055-4667-896F-15220A48478D}" destId="{1191DC6E-AF55-4270-96A5-B4F18E189598}" srcOrd="0" destOrd="0" presId="urn:microsoft.com/office/officeart/2005/8/layout/cycle6"/>
    <dgm:cxn modelId="{F2D7636A-2939-4101-8F3A-4A6FC3AA7026}" type="presOf" srcId="{DE4C2044-B9E1-45A2-A072-7DD64D87797C}" destId="{40A18725-15AF-4A24-96CC-DF5FE1A1BBF5}" srcOrd="0" destOrd="0" presId="urn:microsoft.com/office/officeart/2005/8/layout/cycle6"/>
    <dgm:cxn modelId="{EFF58AF3-9A42-4DFB-9C05-5428EADCF9EE}" srcId="{2886FA05-C75E-4E30-8C25-3397DE583B66}" destId="{BD1F341D-A8A5-4569-8F17-89929FCEBC53}" srcOrd="0" destOrd="0" parTransId="{E68F25DF-D55F-40C7-9B01-362BA244938D}" sibTransId="{55589732-97CA-4ABE-B0A9-76BDCAE62ED9}"/>
    <dgm:cxn modelId="{EF6D7CA3-33AD-40E2-8698-169F88D329D8}" srcId="{2886FA05-C75E-4E30-8C25-3397DE583B66}" destId="{DE4C2044-B9E1-45A2-A072-7DD64D87797C}" srcOrd="1" destOrd="0" parTransId="{097CC309-5DDB-4E10-A2F8-626534C96114}" sibTransId="{C1CA988A-21ED-462E-9A00-AD25687536AB}"/>
    <dgm:cxn modelId="{5100E4D9-7099-4998-BC67-5159D3D45AB1}" srcId="{2886FA05-C75E-4E30-8C25-3397DE583B66}" destId="{140A56AC-02B1-4423-9544-7CEFFD785E66}" srcOrd="2" destOrd="0" parTransId="{6DBE26E5-A756-4D94-9AD6-49835B31143B}" sibTransId="{7AE9A003-F721-4D1D-B182-E3E9CDC80B94}"/>
    <dgm:cxn modelId="{513342FB-50C9-4D07-8A86-002B54BBCBC2}" srcId="{2886FA05-C75E-4E30-8C25-3397DE583B66}" destId="{48D42A2E-8CE8-481E-B087-94E0B2AC4B94}" srcOrd="3" destOrd="0" parTransId="{C9237012-3582-4C1C-945C-A8F4B2FF0249}" sibTransId="{539DAB97-9055-4667-896F-15220A48478D}"/>
    <dgm:cxn modelId="{47EA04DB-17DC-4149-93C7-DBC0D8319036}" srcId="{2886FA05-C75E-4E30-8C25-3397DE583B66}" destId="{5E613B58-5B4C-490A-A4DD-8F1BA5BB6FF3}" srcOrd="4" destOrd="0" parTransId="{DEC5D9A7-F7C5-46B3-83F6-BDBE77DDCCEF}" sibTransId="{F9D5F570-BC9F-4CEE-81DF-17AE2B5F28BF}"/>
    <dgm:cxn modelId="{B30BD77E-5C6F-4ADE-9CA9-AF237415664A}" type="presOf" srcId="{BD1F341D-A8A5-4569-8F17-89929FCEBC53}" destId="{2BB263DE-E7A8-4202-9691-D7A12B509DE8}" srcOrd="0" destOrd="0" presId="urn:microsoft.com/office/officeart/2005/8/layout/cycle6"/>
    <dgm:cxn modelId="{2F3851E3-024B-44A7-8CFA-5516C5FB4536}" type="presOf" srcId="{C1CA988A-21ED-462E-9A00-AD25687536AB}" destId="{3B7D7C45-CDB9-43E7-8CE0-B3F8E2FB9253}" srcOrd="0" destOrd="0" presId="urn:microsoft.com/office/officeart/2005/8/layout/cycle6"/>
    <dgm:cxn modelId="{980DCB01-7C99-404E-A4DB-B14C50491C91}" type="presOf" srcId="{F9D5F570-BC9F-4CEE-81DF-17AE2B5F28BF}" destId="{78A01DA4-9A91-4C44-AC89-6B189842D31E}" srcOrd="0" destOrd="0" presId="urn:microsoft.com/office/officeart/2005/8/layout/cycle6"/>
    <dgm:cxn modelId="{B50E20B6-E1BF-4616-B25F-063C0E336381}" type="presOf" srcId="{48D42A2E-8CE8-481E-B087-94E0B2AC4B94}" destId="{C3DE785A-0013-43D0-877A-782A5EE319A4}" srcOrd="0" destOrd="0" presId="urn:microsoft.com/office/officeart/2005/8/layout/cycle6"/>
    <dgm:cxn modelId="{7A07E393-CA70-4485-910B-1F58A337F021}" type="presOf" srcId="{2886FA05-C75E-4E30-8C25-3397DE583B66}" destId="{113C0BF6-9CB1-4247-8519-EE5FC594B318}" srcOrd="0" destOrd="0" presId="urn:microsoft.com/office/officeart/2005/8/layout/cycle6"/>
    <dgm:cxn modelId="{C7971E13-1974-47A7-B771-578A644A96B6}" type="presOf" srcId="{5E613B58-5B4C-490A-A4DD-8F1BA5BB6FF3}" destId="{A0616901-C2A1-46DE-AED1-491A71B25639}" srcOrd="0" destOrd="0" presId="urn:microsoft.com/office/officeart/2005/8/layout/cycle6"/>
    <dgm:cxn modelId="{07C97AF7-F0EA-4778-88E3-10C4E60A5F75}" type="presOf" srcId="{55589732-97CA-4ABE-B0A9-76BDCAE62ED9}" destId="{5507874B-9E3B-4022-B0EC-65563F9A4B28}" srcOrd="0" destOrd="0" presId="urn:microsoft.com/office/officeart/2005/8/layout/cycle6"/>
    <dgm:cxn modelId="{8C0819BD-2939-4FBC-9D86-DC7D7A07D42A}" type="presOf" srcId="{7AE9A003-F721-4D1D-B182-E3E9CDC80B94}" destId="{FE1A7CA4-6EA9-4D9E-9CD3-E90E10A1694C}" srcOrd="0" destOrd="0" presId="urn:microsoft.com/office/officeart/2005/8/layout/cycle6"/>
    <dgm:cxn modelId="{8E9D388D-0C89-459D-A580-635761D1FE24}" type="presOf" srcId="{140A56AC-02B1-4423-9544-7CEFFD785E66}" destId="{B225AAD2-8D57-40A9-BC9B-5009D42DA1DF}" srcOrd="0" destOrd="0" presId="urn:microsoft.com/office/officeart/2005/8/layout/cycle6"/>
    <dgm:cxn modelId="{AE822F81-0EB3-40FB-873A-991F015A296F}" type="presParOf" srcId="{113C0BF6-9CB1-4247-8519-EE5FC594B318}" destId="{2BB263DE-E7A8-4202-9691-D7A12B509DE8}" srcOrd="0" destOrd="0" presId="urn:microsoft.com/office/officeart/2005/8/layout/cycle6"/>
    <dgm:cxn modelId="{BFF22618-FC57-4A57-87EC-88275B568EEB}" type="presParOf" srcId="{113C0BF6-9CB1-4247-8519-EE5FC594B318}" destId="{FF37769A-86F8-4E6F-A8AB-3A10D90DB69D}" srcOrd="1" destOrd="0" presId="urn:microsoft.com/office/officeart/2005/8/layout/cycle6"/>
    <dgm:cxn modelId="{D03B7F14-FCD8-4D2E-9DEB-6553C29E1C8D}" type="presParOf" srcId="{113C0BF6-9CB1-4247-8519-EE5FC594B318}" destId="{5507874B-9E3B-4022-B0EC-65563F9A4B28}" srcOrd="2" destOrd="0" presId="urn:microsoft.com/office/officeart/2005/8/layout/cycle6"/>
    <dgm:cxn modelId="{67B32ECB-9A85-450F-A25D-678EFAB71262}" type="presParOf" srcId="{113C0BF6-9CB1-4247-8519-EE5FC594B318}" destId="{40A18725-15AF-4A24-96CC-DF5FE1A1BBF5}" srcOrd="3" destOrd="0" presId="urn:microsoft.com/office/officeart/2005/8/layout/cycle6"/>
    <dgm:cxn modelId="{C8FB7F62-B9CF-4F2E-8C1A-C2E7D47182FF}" type="presParOf" srcId="{113C0BF6-9CB1-4247-8519-EE5FC594B318}" destId="{314CE783-6783-4EBC-9255-DBFE2A8B8DB7}" srcOrd="4" destOrd="0" presId="urn:microsoft.com/office/officeart/2005/8/layout/cycle6"/>
    <dgm:cxn modelId="{31EA7294-A12A-499C-B07C-D95A8FE72DBF}" type="presParOf" srcId="{113C0BF6-9CB1-4247-8519-EE5FC594B318}" destId="{3B7D7C45-CDB9-43E7-8CE0-B3F8E2FB9253}" srcOrd="5" destOrd="0" presId="urn:microsoft.com/office/officeart/2005/8/layout/cycle6"/>
    <dgm:cxn modelId="{F903440D-6BCB-4A9C-AC4B-D921E47D8868}" type="presParOf" srcId="{113C0BF6-9CB1-4247-8519-EE5FC594B318}" destId="{B225AAD2-8D57-40A9-BC9B-5009D42DA1DF}" srcOrd="6" destOrd="0" presId="urn:microsoft.com/office/officeart/2005/8/layout/cycle6"/>
    <dgm:cxn modelId="{309054DA-E8A4-471A-91DC-96CBCCBD34F7}" type="presParOf" srcId="{113C0BF6-9CB1-4247-8519-EE5FC594B318}" destId="{93270CD3-9D5B-4506-BA26-43D9B4F879C5}" srcOrd="7" destOrd="0" presId="urn:microsoft.com/office/officeart/2005/8/layout/cycle6"/>
    <dgm:cxn modelId="{C192056B-94BA-4394-8412-7983D51022F4}" type="presParOf" srcId="{113C0BF6-9CB1-4247-8519-EE5FC594B318}" destId="{FE1A7CA4-6EA9-4D9E-9CD3-E90E10A1694C}" srcOrd="8" destOrd="0" presId="urn:microsoft.com/office/officeart/2005/8/layout/cycle6"/>
    <dgm:cxn modelId="{8EAFDCAA-8071-4375-B93B-7831162C9966}" type="presParOf" srcId="{113C0BF6-9CB1-4247-8519-EE5FC594B318}" destId="{C3DE785A-0013-43D0-877A-782A5EE319A4}" srcOrd="9" destOrd="0" presId="urn:microsoft.com/office/officeart/2005/8/layout/cycle6"/>
    <dgm:cxn modelId="{28A3E152-3CAC-417F-9493-2A4910CB0DFB}" type="presParOf" srcId="{113C0BF6-9CB1-4247-8519-EE5FC594B318}" destId="{DBCDB12B-99A3-4E81-8D1D-0085FAB1D6D4}" srcOrd="10" destOrd="0" presId="urn:microsoft.com/office/officeart/2005/8/layout/cycle6"/>
    <dgm:cxn modelId="{9A7C95D6-6995-4B16-8F3F-A63D14F71B15}" type="presParOf" srcId="{113C0BF6-9CB1-4247-8519-EE5FC594B318}" destId="{1191DC6E-AF55-4270-96A5-B4F18E189598}" srcOrd="11" destOrd="0" presId="urn:microsoft.com/office/officeart/2005/8/layout/cycle6"/>
    <dgm:cxn modelId="{08C7E43D-0712-47BD-838E-1326F3A5E81F}" type="presParOf" srcId="{113C0BF6-9CB1-4247-8519-EE5FC594B318}" destId="{A0616901-C2A1-46DE-AED1-491A71B25639}" srcOrd="12" destOrd="0" presId="urn:microsoft.com/office/officeart/2005/8/layout/cycle6"/>
    <dgm:cxn modelId="{A4C368CC-FEB5-4863-9994-C6FE63169EC4}" type="presParOf" srcId="{113C0BF6-9CB1-4247-8519-EE5FC594B318}" destId="{BFE200C8-08CF-44A4-AB41-1455BF582177}" srcOrd="13" destOrd="0" presId="urn:microsoft.com/office/officeart/2005/8/layout/cycle6"/>
    <dgm:cxn modelId="{16B1C876-9F99-41B9-94AF-189649A126D1}" type="presParOf" srcId="{113C0BF6-9CB1-4247-8519-EE5FC594B318}" destId="{78A01DA4-9A91-4C44-AC89-6B189842D31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36" tIns="46569" rIns="93136" bIns="46569" numCol="1" anchor="t" anchorCtr="0" compatLnSpc="1">
            <a:prstTxWarp prst="textNoShape">
              <a:avLst/>
            </a:prstTxWarp>
          </a:bodyPr>
          <a:lstStyle>
            <a:lvl1pPr>
              <a:defRPr sz="1200"/>
            </a:lvl1pPr>
          </a:lstStyle>
          <a:p>
            <a:pPr>
              <a:defRPr/>
            </a:pPr>
            <a:endParaRPr lang="en-US" dirty="0"/>
          </a:p>
        </p:txBody>
      </p:sp>
      <p:sp>
        <p:nvSpPr>
          <p:cNvPr id="1741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36" tIns="46569" rIns="93136" bIns="46569" numCol="1" anchor="t" anchorCtr="0" compatLnSpc="1">
            <a:prstTxWarp prst="textNoShape">
              <a:avLst/>
            </a:prstTxWarp>
          </a:bodyPr>
          <a:lstStyle>
            <a:lvl1pPr algn="r">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36" tIns="46569" rIns="93136" bIns="465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36" tIns="46569" rIns="93136" bIns="46569" numCol="1" anchor="b" anchorCtr="0" compatLnSpc="1">
            <a:prstTxWarp prst="textNoShape">
              <a:avLst/>
            </a:prstTxWarp>
          </a:bodyPr>
          <a:lstStyle>
            <a:lvl1pPr>
              <a:defRPr sz="1200"/>
            </a:lvl1pPr>
          </a:lstStyle>
          <a:p>
            <a:pPr>
              <a:defRPr/>
            </a:pPr>
            <a:endParaRPr lang="en-US" dirty="0"/>
          </a:p>
        </p:txBody>
      </p:sp>
      <p:sp>
        <p:nvSpPr>
          <p:cNvPr id="1741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36" tIns="46569" rIns="93136" bIns="46569" numCol="1" anchor="b" anchorCtr="0" compatLnSpc="1">
            <a:prstTxWarp prst="textNoShape">
              <a:avLst/>
            </a:prstTxWarp>
          </a:bodyPr>
          <a:lstStyle>
            <a:lvl1pPr algn="r">
              <a:defRPr sz="1200"/>
            </a:lvl1pPr>
          </a:lstStyle>
          <a:p>
            <a:pPr>
              <a:defRPr/>
            </a:pPr>
            <a:fld id="{17AAB817-2486-4FC8-B1EC-BA0340F46BC4}" type="slidenum">
              <a:rPr lang="en-US"/>
              <a:pPr>
                <a:defRPr/>
              </a:pPr>
              <a:t>‹#›</a:t>
            </a:fld>
            <a:endParaRPr lang="en-US" dirty="0"/>
          </a:p>
        </p:txBody>
      </p:sp>
    </p:spTree>
    <p:extLst>
      <p:ext uri="{BB962C8B-B14F-4D97-AF65-F5344CB8AC3E}">
        <p14:creationId xmlns:p14="http://schemas.microsoft.com/office/powerpoint/2010/main" val="3181940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426742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8</a:t>
            </a:fld>
            <a:endParaRPr lang="en-US" dirty="0"/>
          </a:p>
        </p:txBody>
      </p:sp>
    </p:spTree>
    <p:extLst>
      <p:ext uri="{BB962C8B-B14F-4D97-AF65-F5344CB8AC3E}">
        <p14:creationId xmlns:p14="http://schemas.microsoft.com/office/powerpoint/2010/main" val="4294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19</a:t>
            </a:fld>
            <a:endParaRPr lang="en-US" dirty="0"/>
          </a:p>
        </p:txBody>
      </p:sp>
    </p:spTree>
    <p:extLst>
      <p:ext uri="{BB962C8B-B14F-4D97-AF65-F5344CB8AC3E}">
        <p14:creationId xmlns:p14="http://schemas.microsoft.com/office/powerpoint/2010/main" val="228109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289491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24</a:t>
            </a:fld>
            <a:endParaRPr lang="en-US" dirty="0"/>
          </a:p>
        </p:txBody>
      </p:sp>
    </p:spTree>
    <p:extLst>
      <p:ext uri="{BB962C8B-B14F-4D97-AF65-F5344CB8AC3E}">
        <p14:creationId xmlns:p14="http://schemas.microsoft.com/office/powerpoint/2010/main" val="337420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dirty="0"/>
          </a:p>
        </p:txBody>
      </p:sp>
    </p:spTree>
    <p:extLst>
      <p:ext uri="{BB962C8B-B14F-4D97-AF65-F5344CB8AC3E}">
        <p14:creationId xmlns:p14="http://schemas.microsoft.com/office/powerpoint/2010/main" val="11673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38</a:t>
            </a:fld>
            <a:endParaRPr lang="en-US" dirty="0"/>
          </a:p>
        </p:txBody>
      </p:sp>
    </p:spTree>
    <p:extLst>
      <p:ext uri="{BB962C8B-B14F-4D97-AF65-F5344CB8AC3E}">
        <p14:creationId xmlns:p14="http://schemas.microsoft.com/office/powerpoint/2010/main" val="257836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40</a:t>
            </a:fld>
            <a:endParaRPr lang="en-US" dirty="0"/>
          </a:p>
        </p:txBody>
      </p:sp>
    </p:spTree>
    <p:extLst>
      <p:ext uri="{BB962C8B-B14F-4D97-AF65-F5344CB8AC3E}">
        <p14:creationId xmlns:p14="http://schemas.microsoft.com/office/powerpoint/2010/main" val="1135229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AAB817-2486-4FC8-B1EC-BA0340F46BC4}" type="slidenum">
              <a:rPr lang="en-US" smtClean="0"/>
              <a:pPr>
                <a:defRPr/>
              </a:pPr>
              <a:t>41</a:t>
            </a:fld>
            <a:endParaRPr lang="en-US" dirty="0"/>
          </a:p>
        </p:txBody>
      </p:sp>
    </p:spTree>
    <p:extLst>
      <p:ext uri="{BB962C8B-B14F-4D97-AF65-F5344CB8AC3E}">
        <p14:creationId xmlns:p14="http://schemas.microsoft.com/office/powerpoint/2010/main" val="3658325855"/>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4.jpe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5.jpe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ngress)">
    <p:spTree>
      <p:nvGrpSpPr>
        <p:cNvPr id="1" name=""/>
        <p:cNvGrpSpPr/>
        <p:nvPr/>
      </p:nvGrpSpPr>
      <p:grpSpPr>
        <a:xfrm>
          <a:off x="0" y="0"/>
          <a:ext cx="0" cy="0"/>
          <a:chOff x="0" y="0"/>
          <a:chExt cx="0" cy="0"/>
        </a:xfrm>
      </p:grpSpPr>
      <p:pic>
        <p:nvPicPr>
          <p:cNvPr id="15" name="Picture 14" descr="1.jpg"/>
          <p:cNvPicPr>
            <a:picLocks noChangeAspect="1"/>
          </p:cNvPicPr>
          <p:nvPr userDrawn="1"/>
        </p:nvPicPr>
        <p:blipFill>
          <a:blip r:embed="rId2" cstate="print"/>
          <a:stretch>
            <a:fillRect/>
          </a:stretch>
        </p:blipFill>
        <p:spPr>
          <a:xfrm>
            <a:off x="86296" y="550862"/>
            <a:ext cx="8966200" cy="5930900"/>
          </a:xfrm>
          <a:prstGeom prst="rect">
            <a:avLst/>
          </a:prstGeom>
        </p:spPr>
      </p:pic>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grpSp>
        <p:nvGrpSpPr>
          <p:cNvPr id="2" name="Group 77"/>
          <p:cNvGrpSpPr/>
          <p:nvPr userDrawn="1"/>
        </p:nvGrpSpPr>
        <p:grpSpPr>
          <a:xfrm>
            <a:off x="0" y="0"/>
            <a:ext cx="9144000" cy="457200"/>
            <a:chOff x="0" y="0"/>
            <a:chExt cx="9144000" cy="457200"/>
          </a:xfrm>
        </p:grpSpPr>
        <p:sp>
          <p:nvSpPr>
            <p:cNvPr id="4" name="Rectangle 8"/>
            <p:cNvSpPr>
              <a:spLocks noChangeArrowheads="1"/>
            </p:cNvSpPr>
            <p:nvPr userDrawn="1"/>
          </p:nvSpPr>
          <p:spPr bwMode="auto">
            <a:xfrm>
              <a:off x="0" y="0"/>
              <a:ext cx="9144000" cy="142018"/>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157591"/>
              <a:ext cx="9144000" cy="142018"/>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6" name="Rectangle 10"/>
            <p:cNvSpPr>
              <a:spLocks noChangeArrowheads="1"/>
            </p:cNvSpPr>
            <p:nvPr userDrawn="1"/>
          </p:nvSpPr>
          <p:spPr bwMode="auto">
            <a:xfrm>
              <a:off x="0" y="315182"/>
              <a:ext cx="9144000" cy="142018"/>
            </a:xfrm>
            <a:prstGeom prst="rect">
              <a:avLst/>
            </a:prstGeom>
            <a:solidFill>
              <a:srgbClr val="9A9A9A"/>
            </a:solidFill>
            <a:ln w="9525">
              <a:noFill/>
              <a:miter lim="800000"/>
              <a:headEnd/>
              <a:tailEnd/>
            </a:ln>
            <a:effectLst/>
          </p:spPr>
          <p:txBody>
            <a:bodyPr wrap="none" anchor="ctr"/>
            <a:lstStyle/>
            <a:p>
              <a:pPr>
                <a:defRPr/>
              </a:pPr>
              <a:endParaRPr lang="en-US" dirty="0"/>
            </a:p>
          </p:txBody>
        </p:sp>
      </p:grpSp>
      <p:sp>
        <p:nvSpPr>
          <p:cNvPr id="49186" name="Rectangle 34"/>
          <p:cNvSpPr>
            <a:spLocks noGrp="1" noChangeArrowheads="1"/>
          </p:cNvSpPr>
          <p:nvPr userDrawn="1">
            <p:ph type="ctrTitle" hasCustomPrompt="1"/>
          </p:nvPr>
        </p:nvSpPr>
        <p:spPr>
          <a:xfrm>
            <a:off x="114300" y="1844495"/>
            <a:ext cx="8905875" cy="1470025"/>
          </a:xfrm>
        </p:spPr>
        <p:txBody>
          <a:bodyPr anchor="b"/>
          <a:lstStyle>
            <a:lvl1pPr>
              <a:defRPr sz="4000" b="1">
                <a:solidFill>
                  <a:srgbClr val="022752"/>
                </a:solidFill>
                <a:latin typeface="Georgia" pitchFamily="18" charset="0"/>
                <a:cs typeface="Arial" pitchFamily="34" charset="0"/>
              </a:defRPr>
            </a:lvl1pPr>
          </a:lstStyle>
          <a:p>
            <a:r>
              <a:rPr lang="en-US" dirty="0" smtClean="0"/>
              <a:t>Click to edit master title style</a:t>
            </a:r>
            <a:endParaRPr lang="en-US" dirty="0"/>
          </a:p>
        </p:txBody>
      </p:sp>
      <p:sp>
        <p:nvSpPr>
          <p:cNvPr id="49187" name="Rectangle 35"/>
          <p:cNvSpPr>
            <a:spLocks noGrp="1" noChangeArrowheads="1"/>
          </p:cNvSpPr>
          <p:nvPr userDrawn="1">
            <p:ph type="subTitle" idx="1"/>
          </p:nvPr>
        </p:nvSpPr>
        <p:spPr>
          <a:xfrm>
            <a:off x="114300" y="3435170"/>
            <a:ext cx="8905875" cy="1752600"/>
          </a:xfrm>
        </p:spPr>
        <p:txBody>
          <a:bodyPr lIns="91440" rIns="91440"/>
          <a:lstStyle>
            <a:lvl1pPr marL="0" indent="0" algn="ctr">
              <a:buFontTx/>
              <a:buNone/>
              <a:defRPr sz="2400" i="1">
                <a:latin typeface="Georgia" pitchFamily="18" charset="0"/>
                <a:cs typeface="Arial" pitchFamily="34" charset="0"/>
              </a:defRPr>
            </a:lvl1pPr>
          </a:lstStyle>
          <a:p>
            <a:r>
              <a:rPr lang="en-US" dirty="0"/>
              <a:t>Click to edit Master subtitle style</a:t>
            </a:r>
          </a:p>
        </p:txBody>
      </p:sp>
      <p:sp>
        <p:nvSpPr>
          <p:cNvPr id="30" name="Rectangle 36"/>
          <p:cNvSpPr>
            <a:spLocks noGrp="1" noChangeArrowheads="1"/>
          </p:cNvSpPr>
          <p:nvPr userDrawn="1">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userDrawn="1">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pic>
        <p:nvPicPr>
          <p:cNvPr id="13" name="Picture 12" descr="WC Font with Registered Trademark - Letterhead Version.png"/>
          <p:cNvPicPr>
            <a:picLocks noChangeAspect="1"/>
          </p:cNvPicPr>
          <p:nvPr userDrawn="1"/>
        </p:nvPicPr>
        <p:blipFill>
          <a:blip r:embed="rId3" cstate="print"/>
          <a:stretch>
            <a:fillRect/>
          </a:stretch>
        </p:blipFill>
        <p:spPr>
          <a:xfrm>
            <a:off x="3653028" y="6675231"/>
            <a:ext cx="1837944" cy="978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13530292-7929-455E-BB23-61CBF3E31F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70CD3CDE-ACC6-410F-B63A-77FA2E25496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040" y="1370980"/>
            <a:ext cx="8503920" cy="5047488"/>
          </a:xfrm>
        </p:spPr>
        <p:txBody>
          <a:bodyPr/>
          <a:lstStyle>
            <a:lvl1pPr>
              <a:defRPr>
                <a:latin typeface="Georgia" pitchFamily="18" charset="0"/>
                <a:cs typeface="Arial" pitchFamily="34" charset="0"/>
              </a:defRPr>
            </a:lvl1pPr>
            <a:lvl2pPr>
              <a:defRPr>
                <a:latin typeface="Georgia" pitchFamily="18" charset="0"/>
                <a:cs typeface="Arial" pitchFamily="34" charset="0"/>
              </a:defRPr>
            </a:lvl2pPr>
            <a:lvl3pPr>
              <a:defRPr>
                <a:latin typeface="Georgia" pitchFamily="18" charset="0"/>
                <a:cs typeface="Arial" pitchFamily="34" charset="0"/>
              </a:defRPr>
            </a:lvl3pPr>
            <a:lvl4pPr>
              <a:defRPr>
                <a:latin typeface="Georgia" pitchFamily="18" charset="0"/>
                <a:cs typeface="Arial" pitchFamily="34" charset="0"/>
              </a:defRPr>
            </a:lvl4pPr>
            <a:lvl5pPr>
              <a:defRPr>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Georgia" pitchFamily="18" charset="0"/>
                <a:cs typeface="Arial"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atin typeface="Georgia" pitchFamily="18" charset="0"/>
                <a:cs typeface="Arial" pitchFamily="34" charset="0"/>
              </a:defRPr>
            </a:lvl1pPr>
          </a:lstStyle>
          <a:p>
            <a:pPr>
              <a:defRPr/>
            </a:pPr>
            <a:fld id="{2C92C94E-E08F-4D7D-87BE-0AE2675D1C4C}"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1"/>
            <a:ext cx="8503920" cy="978408"/>
          </a:xfrm>
        </p:spPr>
        <p:txBody>
          <a:bodyPr/>
          <a:lstStyle>
            <a:lvl1pPr>
              <a:defRPr b="1">
                <a:latin typeface="Georgia"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0040" y="1370980"/>
            <a:ext cx="4114800" cy="5056980"/>
          </a:xfrm>
        </p:spPr>
        <p:txBody>
          <a:bodyPr/>
          <a:lstStyle>
            <a:lvl1pPr>
              <a:defRPr sz="2400">
                <a:latin typeface="Georgia" pitchFamily="18" charset="0"/>
                <a:cs typeface="Arial" pitchFamily="34" charset="0"/>
              </a:defRPr>
            </a:lvl1pPr>
            <a:lvl2pPr>
              <a:defRPr sz="1800">
                <a:latin typeface="Georgia" pitchFamily="18" charset="0"/>
                <a:cs typeface="Arial" pitchFamily="34" charset="0"/>
              </a:defRPr>
            </a:lvl2pPr>
            <a:lvl3pPr>
              <a:defRPr sz="1400">
                <a:latin typeface="Georgia" pitchFamily="18" charset="0"/>
                <a:cs typeface="Arial" pitchFamily="34" charset="0"/>
              </a:defRPr>
            </a:lvl3pPr>
            <a:lvl4pPr>
              <a:defRPr sz="1000">
                <a:latin typeface="Georgia" pitchFamily="18" charset="0"/>
                <a:cs typeface="Arial" pitchFamily="34" charset="0"/>
              </a:defRPr>
            </a:lvl4pPr>
            <a:lvl5pPr>
              <a:defRPr sz="1000">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9160" y="1370980"/>
            <a:ext cx="4114800" cy="5056980"/>
          </a:xfrm>
        </p:spPr>
        <p:txBody>
          <a:bodyPr/>
          <a:lstStyle>
            <a:lvl1pPr>
              <a:defRPr lang="en-US" sz="2400" dirty="0" smtClean="0">
                <a:solidFill>
                  <a:srgbClr val="022752"/>
                </a:solidFill>
                <a:latin typeface="Georgia" pitchFamily="18" charset="0"/>
                <a:ea typeface="+mn-ea"/>
                <a:cs typeface="Arial" pitchFamily="34" charset="0"/>
              </a:defRPr>
            </a:lvl1pPr>
            <a:lvl2pPr>
              <a:defRPr lang="en-US" sz="1800" dirty="0" smtClean="0">
                <a:solidFill>
                  <a:srgbClr val="022752"/>
                </a:solidFill>
                <a:latin typeface="Georgia" pitchFamily="18" charset="0"/>
                <a:cs typeface="Arial" pitchFamily="34" charset="0"/>
              </a:defRPr>
            </a:lvl2pPr>
            <a:lvl3pPr>
              <a:defRPr lang="en-US" sz="1400" dirty="0" smtClean="0">
                <a:solidFill>
                  <a:srgbClr val="022752"/>
                </a:solidFill>
                <a:latin typeface="Georgia" pitchFamily="18" charset="0"/>
                <a:cs typeface="Arial" pitchFamily="34" charset="0"/>
              </a:defRPr>
            </a:lvl3pPr>
            <a:lvl4pPr algn="l" rtl="0" eaLnBrk="0" fontAlgn="base" hangingPunct="0">
              <a:spcBef>
                <a:spcPts val="0"/>
              </a:spcBef>
              <a:spcAft>
                <a:spcPts val="600"/>
              </a:spcAft>
              <a:buSzPct val="70000"/>
              <a:defRPr lang="en-US" sz="1000" dirty="0" smtClean="0">
                <a:solidFill>
                  <a:srgbClr val="022752"/>
                </a:solidFill>
                <a:latin typeface="Georgia" pitchFamily="18" charset="0"/>
                <a:cs typeface="Arial" pitchFamily="34" charset="0"/>
              </a:defRPr>
            </a:lvl4pPr>
            <a:lvl5pPr algn="l" rtl="0" eaLnBrk="0" fontAlgn="base" hangingPunct="0">
              <a:spcBef>
                <a:spcPts val="0"/>
              </a:spcBef>
              <a:spcAft>
                <a:spcPts val="600"/>
              </a:spcAft>
              <a:buSzPct val="70000"/>
              <a:defRPr lang="en-US" sz="1000" dirty="0">
                <a:solidFill>
                  <a:srgbClr val="022752"/>
                </a:solidFill>
                <a:latin typeface="Georgia"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ln/>
        </p:spPr>
        <p:txBody>
          <a:bodyPr/>
          <a:lstStyle>
            <a:lvl1pPr>
              <a:defRPr>
                <a:latin typeface="Georgia" pitchFamily="18" charset="0"/>
                <a:cs typeface="Arial"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atin typeface="Georgia" pitchFamily="18" charset="0"/>
                <a:cs typeface="Arial" pitchFamily="34" charset="0"/>
              </a:defRPr>
            </a:lvl1pPr>
          </a:lstStyle>
          <a:p>
            <a:pPr>
              <a:defRPr/>
            </a:pPr>
            <a:fld id="{4A5A3CE6-1E39-4D73-ACE0-12B64C34A72F}"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0040" y="0"/>
            <a:ext cx="8503920" cy="978408"/>
          </a:xfrm>
        </p:spPr>
        <p:txBody>
          <a:bodyPr anchor="ct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320040" y="1370980"/>
            <a:ext cx="4114800"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0040" y="2133599"/>
            <a:ext cx="4114800" cy="4285307"/>
          </a:xfrm>
        </p:spPr>
        <p:txBody>
          <a:bodyPr/>
          <a:lstStyle>
            <a:lvl1pPr>
              <a:defRPr sz="2400"/>
            </a:lvl1pPr>
            <a:lvl2pPr>
              <a:defRPr sz="1800"/>
            </a:lvl2pPr>
            <a:lvl3pPr>
              <a:defRPr sz="1400"/>
            </a:lvl3pPr>
            <a:lvl4pPr>
              <a:defRPr sz="10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9160" y="1370980"/>
            <a:ext cx="4114800" cy="639762"/>
          </a:xfrm>
        </p:spPr>
        <p:txBody>
          <a:bodyPr anchor="ctr"/>
          <a:lstStyle>
            <a:lvl1pPr marL="0" indent="0">
              <a:buNone/>
              <a:defRPr lang="en-US" sz="2400" b="1" dirty="0" smtClean="0">
                <a:solidFill>
                  <a:srgbClr val="022752"/>
                </a:solidFill>
                <a:latin typeface="Georgia" pitchFamily="18"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0" fontAlgn="base" hangingPunct="0">
              <a:spcBef>
                <a:spcPts val="0"/>
              </a:spcBef>
              <a:spcAft>
                <a:spcPts val="600"/>
              </a:spcAft>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709160" y="2133599"/>
            <a:ext cx="4114800" cy="4285307"/>
          </a:xfrm>
        </p:spPr>
        <p:txBody>
          <a:bodyPr/>
          <a:lstStyle>
            <a:lvl1pPr>
              <a:defRPr lang="en-US" sz="2400" dirty="0" smtClean="0">
                <a:solidFill>
                  <a:srgbClr val="022752"/>
                </a:solidFill>
                <a:latin typeface="Georgia" pitchFamily="18" charset="0"/>
                <a:ea typeface="+mn-ea"/>
                <a:cs typeface="Arial" pitchFamily="34" charset="0"/>
              </a:defRPr>
            </a:lvl1pPr>
            <a:lvl2pPr>
              <a:defRPr lang="en-US" sz="1800" dirty="0" smtClean="0">
                <a:solidFill>
                  <a:srgbClr val="022752"/>
                </a:solidFill>
                <a:latin typeface="Georgia" pitchFamily="18" charset="0"/>
                <a:cs typeface="Arial" pitchFamily="34" charset="0"/>
              </a:defRPr>
            </a:lvl2pPr>
            <a:lvl3pPr>
              <a:defRPr lang="en-US" sz="1400" dirty="0" smtClean="0">
                <a:solidFill>
                  <a:srgbClr val="022752"/>
                </a:solidFill>
                <a:latin typeface="Georgia" pitchFamily="18" charset="0"/>
                <a:cs typeface="Arial" pitchFamily="34" charset="0"/>
              </a:defRPr>
            </a:lvl3pPr>
            <a:lvl4pPr algn="l" rtl="0" eaLnBrk="0" fontAlgn="base" hangingPunct="0">
              <a:spcBef>
                <a:spcPts val="0"/>
              </a:spcBef>
              <a:spcAft>
                <a:spcPts val="600"/>
              </a:spcAft>
              <a:buSzPct val="70000"/>
              <a:defRPr lang="en-US" sz="1000" dirty="0" smtClean="0">
                <a:solidFill>
                  <a:srgbClr val="022752"/>
                </a:solidFill>
                <a:latin typeface="Georgia" pitchFamily="18" charset="0"/>
                <a:cs typeface="Arial" pitchFamily="34" charset="0"/>
              </a:defRPr>
            </a:lvl4pPr>
            <a:lvl5pPr algn="l" rtl="0" eaLnBrk="0" fontAlgn="base" hangingPunct="0">
              <a:spcBef>
                <a:spcPts val="0"/>
              </a:spcBef>
              <a:spcAft>
                <a:spcPts val="600"/>
              </a:spcAft>
              <a:buSzPct val="70000"/>
              <a:defRPr lang="en-US" sz="1000" dirty="0">
                <a:solidFill>
                  <a:srgbClr val="022752"/>
                </a:solidFill>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rtl="0" eaLnBrk="0" fontAlgn="base" hangingPunct="0">
              <a:spcBef>
                <a:spcPts val="0"/>
              </a:spcBef>
              <a:spcAft>
                <a:spcPts val="600"/>
              </a:spcAft>
              <a:buSzPct val="100000"/>
              <a:buFont typeface="Calibri" pitchFamily="34" charset="0"/>
              <a:buChar char="–"/>
            </a:pPr>
            <a:r>
              <a:rPr lang="en-US" dirty="0" smtClean="0"/>
              <a:t>Second level</a:t>
            </a:r>
          </a:p>
          <a:p>
            <a:pPr marL="1143000" lvl="2" indent="-228600" algn="l" rtl="0" eaLnBrk="0" fontAlgn="base" hangingPunct="0">
              <a:spcBef>
                <a:spcPts val="0"/>
              </a:spcBef>
              <a:spcAft>
                <a:spcPts val="600"/>
              </a:spcAft>
              <a:buSzPct val="70000"/>
              <a:buFont typeface="Courier New" pitchFamily="49" charset="0"/>
              <a:buChar char="o"/>
            </a:pPr>
            <a:r>
              <a:rPr lang="en-US" dirty="0" smtClean="0"/>
              <a:t>Third level</a:t>
            </a:r>
          </a:p>
          <a:p>
            <a:pPr marL="1600200" lvl="3" indent="-228600" algn="l" rtl="0" eaLnBrk="0" fontAlgn="base" hangingPunct="0">
              <a:spcBef>
                <a:spcPts val="0"/>
              </a:spcBef>
              <a:spcAft>
                <a:spcPts val="600"/>
              </a:spcAft>
              <a:buSzPct val="70000"/>
              <a:buFont typeface="Calibri" pitchFamily="34" charset="0"/>
              <a:buChar char="–"/>
            </a:pPr>
            <a:r>
              <a:rPr lang="en-US" dirty="0" smtClean="0"/>
              <a:t>Fourth level</a:t>
            </a:r>
          </a:p>
          <a:p>
            <a:pPr marL="2062163" lvl="4" indent="-233363" algn="l" rtl="0" eaLnBrk="0" fontAlgn="base" hangingPunct="0">
              <a:spcBef>
                <a:spcPts val="0"/>
              </a:spcBef>
              <a:spcAft>
                <a:spcPts val="600"/>
              </a:spcAft>
              <a:buSzPct val="70000"/>
              <a:buFont typeface="Arial" pitchFamily="34" charset="0"/>
              <a:buChar char="•"/>
            </a:pPr>
            <a:r>
              <a:rPr lang="en-US" dirty="0" smtClean="0"/>
              <a:t>Fifth level</a:t>
            </a:r>
            <a:endParaRPr lang="en-US" dirty="0"/>
          </a:p>
        </p:txBody>
      </p:sp>
      <p:sp>
        <p:nvSpPr>
          <p:cNvPr id="7" name="Rectangle 5"/>
          <p:cNvSpPr>
            <a:spLocks noGrp="1" noChangeArrowheads="1"/>
          </p:cNvSpPr>
          <p:nvPr>
            <p:ph type="dt" sz="half" idx="10"/>
          </p:nvPr>
        </p:nvSpPr>
        <p:spPr>
          <a:ln/>
        </p:spPr>
        <p:txBody>
          <a:bodyPr/>
          <a:lstStyle>
            <a:lvl1pPr>
              <a:defRPr>
                <a:latin typeface="Georgia" pitchFamily="18"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atin typeface="Georgia" pitchFamily="18" charset="0"/>
              </a:defRPr>
            </a:lvl1pPr>
          </a:lstStyle>
          <a:p>
            <a:pPr>
              <a:defRPr/>
            </a:pPr>
            <a:fld id="{21E8EC81-B035-4773-AB80-26936F60D26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lumns)">
    <p:spTree>
      <p:nvGrpSpPr>
        <p:cNvPr id="1" name=""/>
        <p:cNvGrpSpPr/>
        <p:nvPr/>
      </p:nvGrpSpPr>
      <p:grpSpPr>
        <a:xfrm>
          <a:off x="0" y="0"/>
          <a:ext cx="0" cy="0"/>
          <a:chOff x="0" y="0"/>
          <a:chExt cx="0" cy="0"/>
        </a:xfrm>
      </p:grpSpPr>
      <p:pic>
        <p:nvPicPr>
          <p:cNvPr id="16" name="Picture 15" descr="2.jpg"/>
          <p:cNvPicPr>
            <a:picLocks noChangeAspect="1"/>
          </p:cNvPicPr>
          <p:nvPr userDrawn="1"/>
        </p:nvPicPr>
        <p:blipFill>
          <a:blip r:embed="rId2" cstate="print"/>
          <a:stretch>
            <a:fillRect/>
          </a:stretch>
        </p:blipFill>
        <p:spPr>
          <a:xfrm>
            <a:off x="88059" y="550863"/>
            <a:ext cx="8966200" cy="5930900"/>
          </a:xfrm>
          <a:prstGeom prst="rect">
            <a:avLst/>
          </a:prstGeom>
        </p:spPr>
      </p:pic>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grpSp>
        <p:nvGrpSpPr>
          <p:cNvPr id="2" name="Group 76"/>
          <p:cNvGrpSpPr/>
          <p:nvPr userDrawn="1"/>
        </p:nvGrpSpPr>
        <p:grpSpPr>
          <a:xfrm>
            <a:off x="0" y="0"/>
            <a:ext cx="9144000" cy="457200"/>
            <a:chOff x="0" y="0"/>
            <a:chExt cx="9144000" cy="457200"/>
          </a:xfrm>
        </p:grpSpPr>
        <p:sp>
          <p:nvSpPr>
            <p:cNvPr id="78" name="Rectangle 8"/>
            <p:cNvSpPr>
              <a:spLocks noChangeArrowheads="1"/>
            </p:cNvSpPr>
            <p:nvPr userDrawn="1"/>
          </p:nvSpPr>
          <p:spPr bwMode="auto">
            <a:xfrm>
              <a:off x="0" y="0"/>
              <a:ext cx="9144000" cy="142018"/>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79" name="Rectangle 9"/>
            <p:cNvSpPr>
              <a:spLocks noChangeArrowheads="1"/>
            </p:cNvSpPr>
            <p:nvPr userDrawn="1"/>
          </p:nvSpPr>
          <p:spPr bwMode="auto">
            <a:xfrm>
              <a:off x="0" y="157591"/>
              <a:ext cx="9144000" cy="142018"/>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80" name="Rectangle 10"/>
            <p:cNvSpPr>
              <a:spLocks noChangeArrowheads="1"/>
            </p:cNvSpPr>
            <p:nvPr userDrawn="1"/>
          </p:nvSpPr>
          <p:spPr bwMode="auto">
            <a:xfrm>
              <a:off x="0" y="315182"/>
              <a:ext cx="9144000" cy="142018"/>
            </a:xfrm>
            <a:prstGeom prst="rect">
              <a:avLst/>
            </a:prstGeom>
            <a:solidFill>
              <a:srgbClr val="9A9A9A"/>
            </a:solidFill>
            <a:ln w="9525">
              <a:noFill/>
              <a:miter lim="800000"/>
              <a:headEnd/>
              <a:tailEnd/>
            </a:ln>
            <a:effectLst/>
          </p:spPr>
          <p:txBody>
            <a:bodyPr wrap="none" anchor="ctr"/>
            <a:lstStyle/>
            <a:p>
              <a:pPr>
                <a:defRPr/>
              </a:pPr>
              <a:endParaRPr lang="en-US" dirty="0"/>
            </a:p>
          </p:txBody>
        </p:sp>
      </p:grpSp>
      <p:sp>
        <p:nvSpPr>
          <p:cNvPr id="49186" name="Rectangle 34"/>
          <p:cNvSpPr>
            <a:spLocks noGrp="1" noChangeArrowheads="1"/>
          </p:cNvSpPr>
          <p:nvPr>
            <p:ph type="ctrTitle" hasCustomPrompt="1"/>
          </p:nvPr>
        </p:nvSpPr>
        <p:spPr>
          <a:xfrm>
            <a:off x="114300" y="1844495"/>
            <a:ext cx="8905875" cy="1470025"/>
          </a:xfrm>
        </p:spPr>
        <p:txBody>
          <a:bodyPr anchor="b"/>
          <a:lstStyle>
            <a:lvl1pPr algn="ctr" rtl="0" eaLnBrk="0" fontAlgn="base" hangingPunct="0">
              <a:spcBef>
                <a:spcPct val="0"/>
              </a:spcBef>
              <a:spcAft>
                <a:spcPct val="0"/>
              </a:spcAft>
              <a:defRPr lang="en-US" sz="40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sp>
        <p:nvSpPr>
          <p:cNvPr id="49187" name="Rectangle 35"/>
          <p:cNvSpPr>
            <a:spLocks noGrp="1" noChangeArrowheads="1"/>
          </p:cNvSpPr>
          <p:nvPr>
            <p:ph type="subTitle" idx="1"/>
          </p:nvPr>
        </p:nvSpPr>
        <p:spPr>
          <a:xfrm>
            <a:off x="114300" y="3435170"/>
            <a:ext cx="8905875" cy="1752600"/>
          </a:xfrm>
        </p:spPr>
        <p:txBody>
          <a:bodyPr lIns="91440" rIns="91440"/>
          <a:lstStyle>
            <a:lvl1pPr marL="0" indent="0" algn="ctr" rtl="0" eaLnBrk="0" fontAlgn="base" hangingPunct="0">
              <a:spcBef>
                <a:spcPts val="0"/>
              </a:spcBef>
              <a:spcAft>
                <a:spcPts val="600"/>
              </a:spcAft>
              <a:buFontTx/>
              <a:buNone/>
              <a:defRPr lang="en-US" sz="2400" i="1" dirty="0">
                <a:solidFill>
                  <a:srgbClr val="022752"/>
                </a:solidFill>
                <a:latin typeface="Georgia" pitchFamily="18" charset="0"/>
                <a:ea typeface="+mn-ea"/>
                <a:cs typeface="Arial" pitchFamily="34" charset="0"/>
              </a:defRPr>
            </a:lvl1pPr>
          </a:lstStyle>
          <a:p>
            <a:r>
              <a:rPr lang="en-US" dirty="0"/>
              <a:t>Click to edit Master subtitle style</a:t>
            </a:r>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pic>
        <p:nvPicPr>
          <p:cNvPr id="13" name="Picture 12" descr="WC Font with Registered Trademark - Letterhead Version.png"/>
          <p:cNvPicPr>
            <a:picLocks noChangeAspect="1"/>
          </p:cNvPicPr>
          <p:nvPr userDrawn="1"/>
        </p:nvPicPr>
        <p:blipFill>
          <a:blip r:embed="rId3" cstate="print"/>
          <a:stretch>
            <a:fillRect/>
          </a:stretch>
        </p:blipFill>
        <p:spPr>
          <a:xfrm>
            <a:off x="3653028" y="6675231"/>
            <a:ext cx="1837944" cy="978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amp;c building)">
    <p:spTree>
      <p:nvGrpSpPr>
        <p:cNvPr id="1" name=""/>
        <p:cNvGrpSpPr/>
        <p:nvPr/>
      </p:nvGrpSpPr>
      <p:grpSpPr>
        <a:xfrm>
          <a:off x="0" y="0"/>
          <a:ext cx="0" cy="0"/>
          <a:chOff x="0" y="0"/>
          <a:chExt cx="0" cy="0"/>
        </a:xfrm>
      </p:grpSpPr>
      <p:pic>
        <p:nvPicPr>
          <p:cNvPr id="15" name="Picture 14" descr="3.jpg"/>
          <p:cNvPicPr>
            <a:picLocks noChangeAspect="1"/>
          </p:cNvPicPr>
          <p:nvPr userDrawn="1"/>
        </p:nvPicPr>
        <p:blipFill>
          <a:blip r:embed="rId2" cstate="print"/>
          <a:stretch>
            <a:fillRect/>
          </a:stretch>
        </p:blipFill>
        <p:spPr>
          <a:xfrm>
            <a:off x="86947" y="550863"/>
            <a:ext cx="8966200" cy="5930900"/>
          </a:xfrm>
          <a:prstGeom prst="rect">
            <a:avLst/>
          </a:prstGeom>
        </p:spPr>
      </p:pic>
      <p:sp>
        <p:nvSpPr>
          <p:cNvPr id="82"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grpSp>
        <p:nvGrpSpPr>
          <p:cNvPr id="2" name="Group 103"/>
          <p:cNvGrpSpPr/>
          <p:nvPr userDrawn="1"/>
        </p:nvGrpSpPr>
        <p:grpSpPr>
          <a:xfrm>
            <a:off x="0" y="0"/>
            <a:ext cx="9144000" cy="457200"/>
            <a:chOff x="0" y="0"/>
            <a:chExt cx="9144000" cy="457200"/>
          </a:xfrm>
        </p:grpSpPr>
        <p:sp>
          <p:nvSpPr>
            <p:cNvPr id="105" name="Rectangle 8"/>
            <p:cNvSpPr>
              <a:spLocks noChangeArrowheads="1"/>
            </p:cNvSpPr>
            <p:nvPr userDrawn="1"/>
          </p:nvSpPr>
          <p:spPr bwMode="auto">
            <a:xfrm>
              <a:off x="0" y="0"/>
              <a:ext cx="9144000" cy="142018"/>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106" name="Rectangle 9"/>
            <p:cNvSpPr>
              <a:spLocks noChangeArrowheads="1"/>
            </p:cNvSpPr>
            <p:nvPr userDrawn="1"/>
          </p:nvSpPr>
          <p:spPr bwMode="auto">
            <a:xfrm>
              <a:off x="0" y="157591"/>
              <a:ext cx="9144000" cy="142018"/>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107" name="Rectangle 10"/>
            <p:cNvSpPr>
              <a:spLocks noChangeArrowheads="1"/>
            </p:cNvSpPr>
            <p:nvPr userDrawn="1"/>
          </p:nvSpPr>
          <p:spPr bwMode="auto">
            <a:xfrm>
              <a:off x="0" y="315182"/>
              <a:ext cx="9144000" cy="142018"/>
            </a:xfrm>
            <a:prstGeom prst="rect">
              <a:avLst/>
            </a:prstGeom>
            <a:solidFill>
              <a:srgbClr val="9A9A9A"/>
            </a:solidFill>
            <a:ln w="9525">
              <a:noFill/>
              <a:miter lim="800000"/>
              <a:headEnd/>
              <a:tailEnd/>
            </a:ln>
            <a:effectLst/>
          </p:spPr>
          <p:txBody>
            <a:bodyPr wrap="none" anchor="ctr"/>
            <a:lstStyle/>
            <a:p>
              <a:pPr>
                <a:defRPr/>
              </a:pPr>
              <a:endParaRPr lang="en-US" dirty="0"/>
            </a:p>
          </p:txBody>
        </p:sp>
      </p:grpSp>
      <p:sp>
        <p:nvSpPr>
          <p:cNvPr id="49186" name="Rectangle 34"/>
          <p:cNvSpPr>
            <a:spLocks noGrp="1" noChangeArrowheads="1"/>
          </p:cNvSpPr>
          <p:nvPr>
            <p:ph type="ctrTitle" hasCustomPrompt="1"/>
          </p:nvPr>
        </p:nvSpPr>
        <p:spPr>
          <a:xfrm>
            <a:off x="114300" y="1844495"/>
            <a:ext cx="8905875" cy="1470025"/>
          </a:xfrm>
        </p:spPr>
        <p:txBody>
          <a:bodyPr anchor="b"/>
          <a:lstStyle>
            <a:lvl1pPr algn="ctr" rtl="0" eaLnBrk="0" fontAlgn="base" hangingPunct="0">
              <a:spcBef>
                <a:spcPct val="0"/>
              </a:spcBef>
              <a:spcAft>
                <a:spcPct val="0"/>
              </a:spcAft>
              <a:defRPr lang="en-US" sz="40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sp>
        <p:nvSpPr>
          <p:cNvPr id="49187" name="Rectangle 35"/>
          <p:cNvSpPr>
            <a:spLocks noGrp="1" noChangeArrowheads="1"/>
          </p:cNvSpPr>
          <p:nvPr>
            <p:ph type="subTitle" idx="1"/>
          </p:nvPr>
        </p:nvSpPr>
        <p:spPr>
          <a:xfrm>
            <a:off x="114300" y="3435170"/>
            <a:ext cx="8905875" cy="1752600"/>
          </a:xfrm>
        </p:spPr>
        <p:txBody>
          <a:bodyPr lIns="91440" rIns="91440"/>
          <a:lstStyle>
            <a:lvl1pPr marL="0" indent="0" algn="ctr" rtl="0" eaLnBrk="0" fontAlgn="base" hangingPunct="0">
              <a:spcBef>
                <a:spcPts val="0"/>
              </a:spcBef>
              <a:spcAft>
                <a:spcPts val="600"/>
              </a:spcAft>
              <a:buFontTx/>
              <a:buNone/>
              <a:defRPr lang="en-US" sz="2400" i="1" dirty="0">
                <a:solidFill>
                  <a:srgbClr val="022752"/>
                </a:solidFill>
                <a:latin typeface="Georgia" pitchFamily="18" charset="0"/>
                <a:ea typeface="+mn-ea"/>
                <a:cs typeface="Arial" pitchFamily="34" charset="0"/>
              </a:defRPr>
            </a:lvl1pPr>
          </a:lstStyle>
          <a:p>
            <a:r>
              <a:rPr lang="en-US" dirty="0"/>
              <a:t>Click to edit Master subtitle style</a:t>
            </a:r>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pic>
        <p:nvPicPr>
          <p:cNvPr id="13" name="Picture 12" descr="WC Font with Registered Trademark - Letterhead Version.png"/>
          <p:cNvPicPr>
            <a:picLocks noChangeAspect="1"/>
          </p:cNvPicPr>
          <p:nvPr userDrawn="1"/>
        </p:nvPicPr>
        <p:blipFill>
          <a:blip r:embed="rId3" cstate="print"/>
          <a:stretch>
            <a:fillRect/>
          </a:stretch>
        </p:blipFill>
        <p:spPr>
          <a:xfrm>
            <a:off x="3653028" y="6675231"/>
            <a:ext cx="1837944" cy="978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abstract)">
    <p:spTree>
      <p:nvGrpSpPr>
        <p:cNvPr id="1" name=""/>
        <p:cNvGrpSpPr/>
        <p:nvPr/>
      </p:nvGrpSpPr>
      <p:grpSpPr>
        <a:xfrm>
          <a:off x="0" y="0"/>
          <a:ext cx="0" cy="0"/>
          <a:chOff x="0" y="0"/>
          <a:chExt cx="0" cy="0"/>
        </a:xfrm>
      </p:grpSpPr>
      <p:pic>
        <p:nvPicPr>
          <p:cNvPr id="14" name="Picture 13" descr="4.jpg"/>
          <p:cNvPicPr>
            <a:picLocks noChangeAspect="1"/>
          </p:cNvPicPr>
          <p:nvPr userDrawn="1"/>
        </p:nvPicPr>
        <p:blipFill>
          <a:blip r:embed="rId2" cstate="print"/>
          <a:stretch>
            <a:fillRect/>
          </a:stretch>
        </p:blipFill>
        <p:spPr>
          <a:xfrm>
            <a:off x="88929" y="550863"/>
            <a:ext cx="8966200" cy="5930900"/>
          </a:xfrm>
          <a:prstGeom prst="rect">
            <a:avLst/>
          </a:prstGeom>
        </p:spPr>
      </p:pic>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grpSp>
        <p:nvGrpSpPr>
          <p:cNvPr id="2" name="Group 76"/>
          <p:cNvGrpSpPr/>
          <p:nvPr userDrawn="1"/>
        </p:nvGrpSpPr>
        <p:grpSpPr>
          <a:xfrm>
            <a:off x="0" y="0"/>
            <a:ext cx="9144000" cy="457200"/>
            <a:chOff x="0" y="0"/>
            <a:chExt cx="9144000" cy="457200"/>
          </a:xfrm>
        </p:grpSpPr>
        <p:sp>
          <p:nvSpPr>
            <p:cNvPr id="78" name="Rectangle 8"/>
            <p:cNvSpPr>
              <a:spLocks noChangeArrowheads="1"/>
            </p:cNvSpPr>
            <p:nvPr userDrawn="1"/>
          </p:nvSpPr>
          <p:spPr bwMode="auto">
            <a:xfrm>
              <a:off x="0" y="0"/>
              <a:ext cx="9144000" cy="142018"/>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79" name="Rectangle 9"/>
            <p:cNvSpPr>
              <a:spLocks noChangeArrowheads="1"/>
            </p:cNvSpPr>
            <p:nvPr userDrawn="1"/>
          </p:nvSpPr>
          <p:spPr bwMode="auto">
            <a:xfrm>
              <a:off x="0" y="157591"/>
              <a:ext cx="9144000" cy="142018"/>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80" name="Rectangle 10"/>
            <p:cNvSpPr>
              <a:spLocks noChangeArrowheads="1"/>
            </p:cNvSpPr>
            <p:nvPr userDrawn="1"/>
          </p:nvSpPr>
          <p:spPr bwMode="auto">
            <a:xfrm>
              <a:off x="0" y="315182"/>
              <a:ext cx="9144000" cy="142018"/>
            </a:xfrm>
            <a:prstGeom prst="rect">
              <a:avLst/>
            </a:prstGeom>
            <a:solidFill>
              <a:srgbClr val="9A9A9A"/>
            </a:solidFill>
            <a:ln w="9525">
              <a:noFill/>
              <a:miter lim="800000"/>
              <a:headEnd/>
              <a:tailEnd/>
            </a:ln>
            <a:effectLst/>
          </p:spPr>
          <p:txBody>
            <a:bodyPr wrap="none" anchor="ctr"/>
            <a:lstStyle/>
            <a:p>
              <a:pPr>
                <a:defRPr/>
              </a:pPr>
              <a:endParaRPr lang="en-US" dirty="0"/>
            </a:p>
          </p:txBody>
        </p:sp>
      </p:grpSp>
      <p:sp>
        <p:nvSpPr>
          <p:cNvPr id="49186" name="Rectangle 34"/>
          <p:cNvSpPr>
            <a:spLocks noGrp="1" noChangeArrowheads="1"/>
          </p:cNvSpPr>
          <p:nvPr>
            <p:ph type="ctrTitle" hasCustomPrompt="1"/>
          </p:nvPr>
        </p:nvSpPr>
        <p:spPr>
          <a:xfrm>
            <a:off x="114300" y="1844495"/>
            <a:ext cx="8905875" cy="1470025"/>
          </a:xfrm>
        </p:spPr>
        <p:txBody>
          <a:bodyPr anchor="b"/>
          <a:lstStyle>
            <a:lvl1pPr algn="ctr" rtl="0" eaLnBrk="0" fontAlgn="base" hangingPunct="0">
              <a:spcBef>
                <a:spcPct val="0"/>
              </a:spcBef>
              <a:spcAft>
                <a:spcPct val="0"/>
              </a:spcAft>
              <a:defRPr lang="en-US" sz="40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sp>
        <p:nvSpPr>
          <p:cNvPr id="49187" name="Rectangle 35"/>
          <p:cNvSpPr>
            <a:spLocks noGrp="1" noChangeArrowheads="1"/>
          </p:cNvSpPr>
          <p:nvPr>
            <p:ph type="subTitle" idx="1"/>
          </p:nvPr>
        </p:nvSpPr>
        <p:spPr>
          <a:xfrm>
            <a:off x="114300" y="3435170"/>
            <a:ext cx="8905875" cy="1752600"/>
          </a:xfrm>
        </p:spPr>
        <p:txBody>
          <a:bodyPr lIns="91440" rIns="91440"/>
          <a:lstStyle>
            <a:lvl1pPr marL="0" indent="0" algn="ctr" rtl="0" eaLnBrk="0" fontAlgn="base" hangingPunct="0">
              <a:spcBef>
                <a:spcPts val="0"/>
              </a:spcBef>
              <a:spcAft>
                <a:spcPts val="600"/>
              </a:spcAft>
              <a:buFontTx/>
              <a:buNone/>
              <a:defRPr lang="en-US" sz="2400" i="1" dirty="0">
                <a:solidFill>
                  <a:srgbClr val="022752"/>
                </a:solidFill>
                <a:latin typeface="Georgia" pitchFamily="18" charset="0"/>
                <a:ea typeface="+mn-ea"/>
                <a:cs typeface="Arial" pitchFamily="34" charset="0"/>
              </a:defRPr>
            </a:lvl1pPr>
          </a:lstStyle>
          <a:p>
            <a:r>
              <a:rPr lang="en-US" dirty="0"/>
              <a:t>Click to edit Master subtitle style</a:t>
            </a:r>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pic>
        <p:nvPicPr>
          <p:cNvPr id="13" name="Picture 12" descr="WC Font with Registered Trademark - Letterhead Version.png"/>
          <p:cNvPicPr>
            <a:picLocks noChangeAspect="1"/>
          </p:cNvPicPr>
          <p:nvPr userDrawn="1"/>
        </p:nvPicPr>
        <p:blipFill>
          <a:blip r:embed="rId3" cstate="print"/>
          <a:stretch>
            <a:fillRect/>
          </a:stretch>
        </p:blipFill>
        <p:spPr>
          <a:xfrm>
            <a:off x="3653028" y="6675231"/>
            <a:ext cx="1837944" cy="978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abstract)">
    <p:spTree>
      <p:nvGrpSpPr>
        <p:cNvPr id="1" name=""/>
        <p:cNvGrpSpPr/>
        <p:nvPr/>
      </p:nvGrpSpPr>
      <p:grpSpPr>
        <a:xfrm>
          <a:off x="0" y="0"/>
          <a:ext cx="0" cy="0"/>
          <a:chOff x="0" y="0"/>
          <a:chExt cx="0" cy="0"/>
        </a:xfrm>
      </p:grpSpPr>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grpSp>
        <p:nvGrpSpPr>
          <p:cNvPr id="2" name="Group 76"/>
          <p:cNvGrpSpPr/>
          <p:nvPr userDrawn="1"/>
        </p:nvGrpSpPr>
        <p:grpSpPr>
          <a:xfrm>
            <a:off x="0" y="0"/>
            <a:ext cx="9144000" cy="457200"/>
            <a:chOff x="0" y="0"/>
            <a:chExt cx="9144000" cy="457200"/>
          </a:xfrm>
        </p:grpSpPr>
        <p:sp>
          <p:nvSpPr>
            <p:cNvPr id="78" name="Rectangle 8"/>
            <p:cNvSpPr>
              <a:spLocks noChangeArrowheads="1"/>
            </p:cNvSpPr>
            <p:nvPr userDrawn="1"/>
          </p:nvSpPr>
          <p:spPr bwMode="auto">
            <a:xfrm>
              <a:off x="0" y="0"/>
              <a:ext cx="9144000" cy="142018"/>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79" name="Rectangle 9"/>
            <p:cNvSpPr>
              <a:spLocks noChangeArrowheads="1"/>
            </p:cNvSpPr>
            <p:nvPr userDrawn="1"/>
          </p:nvSpPr>
          <p:spPr bwMode="auto">
            <a:xfrm>
              <a:off x="0" y="157591"/>
              <a:ext cx="9144000" cy="142018"/>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80" name="Rectangle 10"/>
            <p:cNvSpPr>
              <a:spLocks noChangeArrowheads="1"/>
            </p:cNvSpPr>
            <p:nvPr userDrawn="1"/>
          </p:nvSpPr>
          <p:spPr bwMode="auto">
            <a:xfrm>
              <a:off x="0" y="315182"/>
              <a:ext cx="9144000" cy="142018"/>
            </a:xfrm>
            <a:prstGeom prst="rect">
              <a:avLst/>
            </a:prstGeom>
            <a:solidFill>
              <a:srgbClr val="9A9A9A"/>
            </a:solidFill>
            <a:ln w="9525">
              <a:noFill/>
              <a:miter lim="800000"/>
              <a:headEnd/>
              <a:tailEnd/>
            </a:ln>
            <a:effectLst/>
          </p:spPr>
          <p:txBody>
            <a:bodyPr wrap="none" anchor="ctr"/>
            <a:lstStyle/>
            <a:p>
              <a:pPr>
                <a:defRPr/>
              </a:pPr>
              <a:endParaRPr lang="en-US" dirty="0"/>
            </a:p>
          </p:txBody>
        </p:sp>
      </p:grpSp>
      <p:sp>
        <p:nvSpPr>
          <p:cNvPr id="33" name="Rectangle 9"/>
          <p:cNvSpPr>
            <a:spLocks noChangeArrowheads="1"/>
          </p:cNvSpPr>
          <p:nvPr userDrawn="1"/>
        </p:nvSpPr>
        <p:spPr bwMode="auto">
          <a:xfrm>
            <a:off x="85725" y="550863"/>
            <a:ext cx="8972550" cy="5913311"/>
          </a:xfrm>
          <a:prstGeom prst="rect">
            <a:avLst/>
          </a:prstGeom>
          <a:gradFill flip="none" rotWithShape="1">
            <a:gsLst>
              <a:gs pos="0">
                <a:schemeClr val="bg1">
                  <a:lumMod val="75000"/>
                </a:schemeClr>
              </a:gs>
              <a:gs pos="94000">
                <a:schemeClr val="bg1"/>
              </a:gs>
            </a:gsLst>
            <a:lin ang="5400000" scaled="1"/>
            <a:tileRect/>
          </a:gradFill>
          <a:ln w="9525">
            <a:noFill/>
            <a:miter lim="800000"/>
            <a:headEnd/>
            <a:tailEnd/>
          </a:ln>
          <a:effectLst/>
        </p:spPr>
        <p:txBody>
          <a:bodyPr wrap="none" anchor="ctr"/>
          <a:lstStyle/>
          <a:p>
            <a:pPr>
              <a:defRPr/>
            </a:pPr>
            <a:endParaRPr lang="en-US" dirty="0"/>
          </a:p>
        </p:txBody>
      </p:sp>
      <p:sp>
        <p:nvSpPr>
          <p:cNvPr id="49186" name="Rectangle 34"/>
          <p:cNvSpPr>
            <a:spLocks noGrp="1" noChangeArrowheads="1"/>
          </p:cNvSpPr>
          <p:nvPr>
            <p:ph type="ctrTitle" hasCustomPrompt="1"/>
          </p:nvPr>
        </p:nvSpPr>
        <p:spPr>
          <a:xfrm>
            <a:off x="114300" y="1844495"/>
            <a:ext cx="8905875" cy="1470025"/>
          </a:xfrm>
        </p:spPr>
        <p:txBody>
          <a:bodyPr anchor="b"/>
          <a:lstStyle>
            <a:lvl1pPr algn="ctr" rtl="0" eaLnBrk="0" fontAlgn="base" hangingPunct="0">
              <a:spcBef>
                <a:spcPct val="0"/>
              </a:spcBef>
              <a:spcAft>
                <a:spcPct val="0"/>
              </a:spcAft>
              <a:defRPr lang="en-US" sz="40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sp>
        <p:nvSpPr>
          <p:cNvPr id="49187" name="Rectangle 35"/>
          <p:cNvSpPr>
            <a:spLocks noGrp="1" noChangeArrowheads="1"/>
          </p:cNvSpPr>
          <p:nvPr>
            <p:ph type="subTitle" idx="1"/>
          </p:nvPr>
        </p:nvSpPr>
        <p:spPr>
          <a:xfrm>
            <a:off x="114300" y="3435170"/>
            <a:ext cx="8905875" cy="1752600"/>
          </a:xfrm>
        </p:spPr>
        <p:txBody>
          <a:bodyPr lIns="91440" rIns="91440"/>
          <a:lstStyle>
            <a:lvl1pPr marL="0" indent="0" algn="ctr" rtl="0" eaLnBrk="0" fontAlgn="base" hangingPunct="0">
              <a:spcBef>
                <a:spcPts val="0"/>
              </a:spcBef>
              <a:spcAft>
                <a:spcPts val="600"/>
              </a:spcAft>
              <a:buFontTx/>
              <a:buNone/>
              <a:defRPr lang="en-US" sz="2400" i="1" dirty="0">
                <a:solidFill>
                  <a:srgbClr val="022752"/>
                </a:solidFill>
                <a:latin typeface="Georgia" pitchFamily="18" charset="0"/>
                <a:ea typeface="+mn-ea"/>
                <a:cs typeface="Arial" pitchFamily="34" charset="0"/>
              </a:defRPr>
            </a:lvl1pPr>
          </a:lstStyle>
          <a:p>
            <a:r>
              <a:rPr lang="en-US" dirty="0"/>
              <a:t>Click to edit Master subtitle style</a:t>
            </a:r>
          </a:p>
        </p:txBody>
      </p:sp>
      <p:sp>
        <p:nvSpPr>
          <p:cNvPr id="30" name="Rectangle 36"/>
          <p:cNvSpPr>
            <a:spLocks noGrp="1" noChangeArrowheads="1"/>
          </p:cNvSpPr>
          <p:nvPr>
            <p:ph type="dt" sz="half" idx="10"/>
          </p:nvPr>
        </p:nvSpPr>
        <p:spPr/>
        <p:txBody>
          <a:bodyPr/>
          <a:lstStyle>
            <a:lvl1pPr>
              <a:defRPr lang="en-US" sz="900" b="1" kern="1200">
                <a:solidFill>
                  <a:schemeClr val="bg1"/>
                </a:solidFill>
                <a:latin typeface="Georgia" pitchFamily="18" charset="0"/>
                <a:ea typeface="+mn-ea"/>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b="1">
                <a:solidFill>
                  <a:schemeClr val="bg1"/>
                </a:solidFill>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pic>
        <p:nvPicPr>
          <p:cNvPr id="13" name="Picture 12" descr="WC Font with Registered Trademark - Letterhead Version.png"/>
          <p:cNvPicPr>
            <a:picLocks noChangeAspect="1"/>
          </p:cNvPicPr>
          <p:nvPr userDrawn="1"/>
        </p:nvPicPr>
        <p:blipFill>
          <a:blip r:embed="rId2" cstate="print"/>
          <a:stretch>
            <a:fillRect/>
          </a:stretch>
        </p:blipFill>
        <p:spPr>
          <a:xfrm>
            <a:off x="3653028" y="6675231"/>
            <a:ext cx="1837944" cy="978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ge Break">
    <p:spTree>
      <p:nvGrpSpPr>
        <p:cNvPr id="1" name=""/>
        <p:cNvGrpSpPr/>
        <p:nvPr/>
      </p:nvGrpSpPr>
      <p:grpSpPr>
        <a:xfrm>
          <a:off x="0" y="0"/>
          <a:ext cx="0" cy="0"/>
          <a:chOff x="0" y="0"/>
          <a:chExt cx="0" cy="0"/>
        </a:xfrm>
      </p:grpSpPr>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sp>
        <p:nvSpPr>
          <p:cNvPr id="55" name="Rectangle 9"/>
          <p:cNvSpPr>
            <a:spLocks noChangeArrowheads="1"/>
          </p:cNvSpPr>
          <p:nvPr userDrawn="1"/>
        </p:nvSpPr>
        <p:spPr bwMode="auto">
          <a:xfrm>
            <a:off x="0" y="6365227"/>
            <a:ext cx="9144000" cy="91440"/>
          </a:xfrm>
          <a:prstGeom prst="rect">
            <a:avLst/>
          </a:prstGeom>
          <a:solidFill>
            <a:srgbClr val="9A9A9A"/>
          </a:solidFill>
          <a:ln w="9525">
            <a:noFill/>
            <a:miter lim="800000"/>
            <a:headEnd/>
            <a:tailEnd/>
          </a:ln>
          <a:effectLst/>
        </p:spPr>
        <p:txBody>
          <a:bodyPr wrap="none" anchor="ctr"/>
          <a:lstStyle/>
          <a:p>
            <a:pPr>
              <a:defRPr/>
            </a:pPr>
            <a:endParaRPr lang="en-US" dirty="0"/>
          </a:p>
        </p:txBody>
      </p:sp>
      <p:sp>
        <p:nvSpPr>
          <p:cNvPr id="56" name="Rectangle 10"/>
          <p:cNvSpPr>
            <a:spLocks noChangeArrowheads="1"/>
          </p:cNvSpPr>
          <p:nvPr userDrawn="1"/>
        </p:nvSpPr>
        <p:spPr bwMode="auto">
          <a:xfrm>
            <a:off x="0" y="6473752"/>
            <a:ext cx="9144000" cy="91440"/>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123" name="Rectangle 34"/>
          <p:cNvSpPr>
            <a:spLocks noGrp="1" noChangeArrowheads="1"/>
          </p:cNvSpPr>
          <p:nvPr>
            <p:ph type="ctrTitle" hasCustomPrompt="1"/>
          </p:nvPr>
        </p:nvSpPr>
        <p:spPr>
          <a:xfrm>
            <a:off x="320040" y="-1"/>
            <a:ext cx="8503920" cy="996696"/>
          </a:xfrm>
        </p:spPr>
        <p:txBody>
          <a:bodyPr anchor="ctr"/>
          <a:lstStyle>
            <a:lvl1pPr algn="ctr" rtl="0" eaLnBrk="0" fontAlgn="base" hangingPunct="0">
              <a:spcBef>
                <a:spcPct val="0"/>
              </a:spcBef>
              <a:spcAft>
                <a:spcPct val="0"/>
              </a:spcAft>
              <a:defRPr lang="en-US" sz="36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pic>
        <p:nvPicPr>
          <p:cNvPr id="9" name="Picture 8" descr="WC Font with Registered Trademark - Letterhead Version.png"/>
          <p:cNvPicPr>
            <a:picLocks noChangeAspect="1"/>
          </p:cNvPicPr>
          <p:nvPr userDrawn="1"/>
        </p:nvPicPr>
        <p:blipFill>
          <a:blip r:embed="rId2" cstate="print"/>
          <a:stretch>
            <a:fillRect/>
          </a:stretch>
        </p:blipFill>
        <p:spPr>
          <a:xfrm>
            <a:off x="3653028" y="6675231"/>
            <a:ext cx="1837944" cy="978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age Break">
    <p:spTree>
      <p:nvGrpSpPr>
        <p:cNvPr id="1" name=""/>
        <p:cNvGrpSpPr/>
        <p:nvPr/>
      </p:nvGrpSpPr>
      <p:grpSpPr>
        <a:xfrm>
          <a:off x="0" y="0"/>
          <a:ext cx="0" cy="0"/>
          <a:chOff x="0" y="0"/>
          <a:chExt cx="0" cy="0"/>
        </a:xfrm>
      </p:grpSpPr>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sp>
        <p:nvSpPr>
          <p:cNvPr id="123" name="Rectangle 34"/>
          <p:cNvSpPr>
            <a:spLocks noGrp="1" noChangeArrowheads="1"/>
          </p:cNvSpPr>
          <p:nvPr>
            <p:ph type="ctrTitle" hasCustomPrompt="1"/>
          </p:nvPr>
        </p:nvSpPr>
        <p:spPr>
          <a:xfrm>
            <a:off x="320040" y="-1"/>
            <a:ext cx="8503920" cy="996696"/>
          </a:xfrm>
        </p:spPr>
        <p:txBody>
          <a:bodyPr anchor="ctr"/>
          <a:lstStyle>
            <a:lvl1pPr algn="ctr" rtl="0" eaLnBrk="0" fontAlgn="base" hangingPunct="0">
              <a:spcBef>
                <a:spcPct val="0"/>
              </a:spcBef>
              <a:spcAft>
                <a:spcPct val="0"/>
              </a:spcAft>
              <a:defRPr lang="en-US" sz="36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pic>
        <p:nvPicPr>
          <p:cNvPr id="9" name="Picture 8" descr="WC Font with Registered Trademark - Letterhead Version.png"/>
          <p:cNvPicPr>
            <a:picLocks noChangeAspect="1"/>
          </p:cNvPicPr>
          <p:nvPr userDrawn="1"/>
        </p:nvPicPr>
        <p:blipFill>
          <a:blip r:embed="rId2" cstate="print"/>
          <a:stretch>
            <a:fillRect/>
          </a:stretch>
        </p:blipFill>
        <p:spPr>
          <a:xfrm>
            <a:off x="3653028" y="6675231"/>
            <a:ext cx="1837944" cy="97897"/>
          </a:xfrm>
          <a:prstGeom prst="rect">
            <a:avLst/>
          </a:prstGeom>
        </p:spPr>
      </p:pic>
      <p:sp>
        <p:nvSpPr>
          <p:cNvPr id="10" name="Rectangle 7"/>
          <p:cNvSpPr>
            <a:spLocks noChangeArrowheads="1"/>
          </p:cNvSpPr>
          <p:nvPr userDrawn="1"/>
        </p:nvSpPr>
        <p:spPr bwMode="auto">
          <a:xfrm>
            <a:off x="0" y="-1"/>
            <a:ext cx="9144000" cy="3059289"/>
          </a:xfrm>
          <a:prstGeom prst="rect">
            <a:avLst/>
          </a:prstGeom>
          <a:solidFill>
            <a:srgbClr val="072750"/>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1" name="Rectangle 8"/>
          <p:cNvSpPr>
            <a:spLocks noChangeArrowheads="1"/>
          </p:cNvSpPr>
          <p:nvPr userDrawn="1"/>
        </p:nvSpPr>
        <p:spPr bwMode="auto">
          <a:xfrm>
            <a:off x="0" y="3005062"/>
            <a:ext cx="9144000" cy="45720"/>
          </a:xfrm>
          <a:prstGeom prst="rect">
            <a:avLst/>
          </a:prstGeom>
          <a:solidFill>
            <a:srgbClr val="9F1B28"/>
          </a:solidFill>
          <a:ln w="9525">
            <a:noFill/>
            <a:miter lim="800000"/>
            <a:headEnd/>
            <a:tailEnd/>
          </a:ln>
          <a:effectLst/>
        </p:spPr>
        <p:txBody>
          <a:bodyPr wrap="none" anchor="ct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Page Break">
    <p:spTree>
      <p:nvGrpSpPr>
        <p:cNvPr id="1" name=""/>
        <p:cNvGrpSpPr/>
        <p:nvPr/>
      </p:nvGrpSpPr>
      <p:grpSpPr>
        <a:xfrm>
          <a:off x="0" y="0"/>
          <a:ext cx="0" cy="0"/>
          <a:chOff x="0" y="0"/>
          <a:chExt cx="0" cy="0"/>
        </a:xfrm>
      </p:grpSpPr>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sp>
        <p:nvSpPr>
          <p:cNvPr id="123" name="Rectangle 34"/>
          <p:cNvSpPr>
            <a:spLocks noGrp="1" noChangeArrowheads="1"/>
          </p:cNvSpPr>
          <p:nvPr>
            <p:ph type="ctrTitle" hasCustomPrompt="1"/>
          </p:nvPr>
        </p:nvSpPr>
        <p:spPr>
          <a:xfrm>
            <a:off x="320040" y="2257975"/>
            <a:ext cx="8503920" cy="1791030"/>
          </a:xfrm>
        </p:spPr>
        <p:txBody>
          <a:bodyPr anchor="ctr"/>
          <a:lstStyle>
            <a:lvl1pPr algn="ctr" rtl="0" eaLnBrk="0" fontAlgn="base" hangingPunct="0">
              <a:spcBef>
                <a:spcPct val="0"/>
              </a:spcBef>
              <a:spcAft>
                <a:spcPct val="0"/>
              </a:spcAft>
              <a:defRPr lang="en-US" sz="36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pic>
        <p:nvPicPr>
          <p:cNvPr id="9" name="Picture 8" descr="WC Font with Registered Trademark - Letterhead Version.png"/>
          <p:cNvPicPr>
            <a:picLocks noChangeAspect="1"/>
          </p:cNvPicPr>
          <p:nvPr userDrawn="1"/>
        </p:nvPicPr>
        <p:blipFill>
          <a:blip r:embed="rId2" cstate="print"/>
          <a:stretch>
            <a:fillRect/>
          </a:stretch>
        </p:blipFill>
        <p:spPr>
          <a:xfrm>
            <a:off x="3653028" y="6675231"/>
            <a:ext cx="1837944" cy="97897"/>
          </a:xfrm>
          <a:prstGeom prst="rect">
            <a:avLst/>
          </a:prstGeom>
        </p:spPr>
      </p:pic>
      <p:grpSp>
        <p:nvGrpSpPr>
          <p:cNvPr id="3" name="Group 2"/>
          <p:cNvGrpSpPr/>
          <p:nvPr userDrawn="1"/>
        </p:nvGrpSpPr>
        <p:grpSpPr>
          <a:xfrm>
            <a:off x="0" y="1"/>
            <a:ext cx="9144000" cy="2180491"/>
            <a:chOff x="0" y="0"/>
            <a:chExt cx="9144000" cy="2667547"/>
          </a:xfrm>
        </p:grpSpPr>
        <p:sp>
          <p:nvSpPr>
            <p:cNvPr id="10" name="Rectangle 7"/>
            <p:cNvSpPr>
              <a:spLocks noChangeArrowheads="1"/>
            </p:cNvSpPr>
            <p:nvPr userDrawn="1"/>
          </p:nvSpPr>
          <p:spPr bwMode="auto">
            <a:xfrm>
              <a:off x="0" y="0"/>
              <a:ext cx="9144000" cy="2588456"/>
            </a:xfrm>
            <a:prstGeom prst="rect">
              <a:avLst/>
            </a:prstGeom>
            <a:solidFill>
              <a:srgbClr val="072750"/>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1" name="Rectangle 8"/>
            <p:cNvSpPr>
              <a:spLocks noChangeArrowheads="1"/>
            </p:cNvSpPr>
            <p:nvPr userDrawn="1"/>
          </p:nvSpPr>
          <p:spPr bwMode="auto">
            <a:xfrm>
              <a:off x="0" y="2621827"/>
              <a:ext cx="9144000" cy="45720"/>
            </a:xfrm>
            <a:prstGeom prst="rect">
              <a:avLst/>
            </a:prstGeom>
            <a:solidFill>
              <a:srgbClr val="9F1B28"/>
            </a:solidFill>
            <a:ln w="9525">
              <a:noFill/>
              <a:miter lim="800000"/>
              <a:headEnd/>
              <a:tailEnd/>
            </a:ln>
            <a:effectLst/>
          </p:spPr>
          <p:txBody>
            <a:bodyPr wrap="none" anchor="ctr"/>
            <a:lstStyle/>
            <a:p>
              <a:pPr>
                <a:defRPr/>
              </a:pPr>
              <a:endParaRPr lang="en-US" dirty="0"/>
            </a:p>
          </p:txBody>
        </p:sp>
      </p:grpSp>
      <p:grpSp>
        <p:nvGrpSpPr>
          <p:cNvPr id="2" name="Group 1"/>
          <p:cNvGrpSpPr/>
          <p:nvPr userDrawn="1"/>
        </p:nvGrpSpPr>
        <p:grpSpPr>
          <a:xfrm rot="10800000">
            <a:off x="0" y="4121834"/>
            <a:ext cx="9144000" cy="2461380"/>
            <a:chOff x="0" y="2978207"/>
            <a:chExt cx="9144000" cy="2667547"/>
          </a:xfrm>
        </p:grpSpPr>
        <p:sp>
          <p:nvSpPr>
            <p:cNvPr id="12" name="Rectangle 7"/>
            <p:cNvSpPr>
              <a:spLocks noChangeArrowheads="1"/>
            </p:cNvSpPr>
            <p:nvPr userDrawn="1"/>
          </p:nvSpPr>
          <p:spPr bwMode="auto">
            <a:xfrm>
              <a:off x="0" y="2978207"/>
              <a:ext cx="9144000" cy="2588456"/>
            </a:xfrm>
            <a:prstGeom prst="rect">
              <a:avLst/>
            </a:prstGeom>
            <a:solidFill>
              <a:srgbClr val="072750"/>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3" name="Rectangle 8"/>
            <p:cNvSpPr>
              <a:spLocks noChangeArrowheads="1"/>
            </p:cNvSpPr>
            <p:nvPr userDrawn="1"/>
          </p:nvSpPr>
          <p:spPr bwMode="auto">
            <a:xfrm>
              <a:off x="0" y="5600034"/>
              <a:ext cx="9144000" cy="45720"/>
            </a:xfrm>
            <a:prstGeom prst="rect">
              <a:avLst/>
            </a:prstGeom>
            <a:solidFill>
              <a:srgbClr val="9F1B28"/>
            </a:solidFill>
            <a:ln w="9525">
              <a:noFill/>
              <a:miter lim="800000"/>
              <a:headEnd/>
              <a:tailEnd/>
            </a:ln>
            <a:effectLst/>
          </p:spPr>
          <p:txBody>
            <a:bodyPr wrap="none" anchor="ctr"/>
            <a:lstStyle/>
            <a:p>
              <a:pPr>
                <a:defRPr/>
              </a:pPr>
              <a:endParaRPr lang="en-US" dirty="0"/>
            </a:p>
          </p:txBody>
        </p:sp>
      </p:grpSp>
    </p:spTree>
    <p:extLst>
      <p:ext uri="{BB962C8B-B14F-4D97-AF65-F5344CB8AC3E}">
        <p14:creationId xmlns:p14="http://schemas.microsoft.com/office/powerpoint/2010/main" val="86240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age Break">
    <p:spTree>
      <p:nvGrpSpPr>
        <p:cNvPr id="1" name=""/>
        <p:cNvGrpSpPr/>
        <p:nvPr/>
      </p:nvGrpSpPr>
      <p:grpSpPr>
        <a:xfrm>
          <a:off x="0" y="0"/>
          <a:ext cx="0" cy="0"/>
          <a:chOff x="0" y="0"/>
          <a:chExt cx="0" cy="0"/>
        </a:xfrm>
      </p:grpSpPr>
      <p:sp>
        <p:nvSpPr>
          <p:cNvPr id="53"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30" name="Rectangle 36"/>
          <p:cNvSpPr>
            <a:spLocks noGrp="1" noChangeArrowheads="1"/>
          </p:cNvSpPr>
          <p:nvPr>
            <p:ph type="dt" sz="half" idx="10"/>
          </p:nvPr>
        </p:nvSpPr>
        <p:spPr/>
        <p:txBody>
          <a:bodyPr/>
          <a:lstStyle>
            <a:lvl1pPr>
              <a:defRPr>
                <a:latin typeface="Georgia" pitchFamily="18" charset="0"/>
                <a:cs typeface="Arial" pitchFamily="34" charset="0"/>
              </a:defRPr>
            </a:lvl1pPr>
          </a:lstStyle>
          <a:p>
            <a:pPr>
              <a:defRPr/>
            </a:pPr>
            <a:endParaRPr lang="en-US" dirty="0"/>
          </a:p>
        </p:txBody>
      </p:sp>
      <p:sp>
        <p:nvSpPr>
          <p:cNvPr id="31" name="Rectangle 37"/>
          <p:cNvSpPr>
            <a:spLocks noGrp="1" noChangeArrowheads="1"/>
          </p:cNvSpPr>
          <p:nvPr>
            <p:ph type="sldNum" sz="quarter" idx="11"/>
          </p:nvPr>
        </p:nvSpPr>
        <p:spPr/>
        <p:txBody>
          <a:bodyPr/>
          <a:lstStyle>
            <a:lvl1pPr>
              <a:defRPr>
                <a:latin typeface="Georgia" pitchFamily="18" charset="0"/>
                <a:cs typeface="Arial" pitchFamily="34" charset="0"/>
              </a:defRPr>
            </a:lvl1pPr>
          </a:lstStyle>
          <a:p>
            <a:pPr>
              <a:defRPr/>
            </a:pPr>
            <a:fld id="{08DE83BA-A0DE-456C-A529-9726312F4F62}" type="slidenum">
              <a:rPr lang="en-US" smtClean="0"/>
              <a:pPr>
                <a:defRPr/>
              </a:pPr>
              <a:t>‹#›</a:t>
            </a:fld>
            <a:endParaRPr lang="en-US" dirty="0"/>
          </a:p>
        </p:txBody>
      </p:sp>
      <p:sp>
        <p:nvSpPr>
          <p:cNvPr id="123" name="Rectangle 34"/>
          <p:cNvSpPr>
            <a:spLocks noGrp="1" noChangeArrowheads="1"/>
          </p:cNvSpPr>
          <p:nvPr>
            <p:ph type="ctrTitle" hasCustomPrompt="1"/>
          </p:nvPr>
        </p:nvSpPr>
        <p:spPr>
          <a:xfrm>
            <a:off x="320040" y="-1"/>
            <a:ext cx="8503920" cy="996696"/>
          </a:xfrm>
        </p:spPr>
        <p:txBody>
          <a:bodyPr anchor="ctr"/>
          <a:lstStyle>
            <a:lvl1pPr algn="ctr" rtl="0" eaLnBrk="0" fontAlgn="base" hangingPunct="0">
              <a:spcBef>
                <a:spcPct val="0"/>
              </a:spcBef>
              <a:spcAft>
                <a:spcPct val="0"/>
              </a:spcAft>
              <a:defRPr lang="en-US" sz="3600" b="1" dirty="0">
                <a:solidFill>
                  <a:srgbClr val="022752"/>
                </a:solidFill>
                <a:latin typeface="Georgia" pitchFamily="18" charset="0"/>
                <a:ea typeface="+mj-ea"/>
                <a:cs typeface="Arial" pitchFamily="34" charset="0"/>
              </a:defRPr>
            </a:lvl1pPr>
          </a:lstStyle>
          <a:p>
            <a:r>
              <a:rPr lang="en-US" dirty="0" smtClean="0"/>
              <a:t>Click to edit master title style</a:t>
            </a:r>
            <a:endParaRPr lang="en-US" dirty="0"/>
          </a:p>
        </p:txBody>
      </p:sp>
      <p:pic>
        <p:nvPicPr>
          <p:cNvPr id="9" name="Picture 8" descr="WC Font with Registered Trademark - Letterhead Version.png"/>
          <p:cNvPicPr>
            <a:picLocks noChangeAspect="1"/>
          </p:cNvPicPr>
          <p:nvPr userDrawn="1"/>
        </p:nvPicPr>
        <p:blipFill>
          <a:blip r:embed="rId2" cstate="print"/>
          <a:stretch>
            <a:fillRect/>
          </a:stretch>
        </p:blipFill>
        <p:spPr>
          <a:xfrm>
            <a:off x="3653028" y="6675231"/>
            <a:ext cx="1837944" cy="97897"/>
          </a:xfrm>
          <a:prstGeom prst="rect">
            <a:avLst/>
          </a:prstGeom>
        </p:spPr>
      </p:pic>
      <p:sp>
        <p:nvSpPr>
          <p:cNvPr id="10" name="Rectangle 7"/>
          <p:cNvSpPr>
            <a:spLocks noChangeArrowheads="1"/>
          </p:cNvSpPr>
          <p:nvPr userDrawn="1"/>
        </p:nvSpPr>
        <p:spPr bwMode="auto">
          <a:xfrm>
            <a:off x="0" y="-1"/>
            <a:ext cx="9144000" cy="3406141"/>
          </a:xfrm>
          <a:prstGeom prst="rect">
            <a:avLst/>
          </a:prstGeom>
          <a:solidFill>
            <a:srgbClr val="072750"/>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1" name="Rectangle 8"/>
          <p:cNvSpPr>
            <a:spLocks noChangeArrowheads="1"/>
          </p:cNvSpPr>
          <p:nvPr userDrawn="1"/>
        </p:nvSpPr>
        <p:spPr bwMode="auto">
          <a:xfrm>
            <a:off x="0" y="3406140"/>
            <a:ext cx="9144000" cy="45720"/>
          </a:xfrm>
          <a:prstGeom prst="rect">
            <a:avLst/>
          </a:prstGeom>
          <a:solidFill>
            <a:srgbClr val="9F1B28"/>
          </a:solidFill>
          <a:ln w="9525">
            <a:no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303894383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6" Type="http://schemas.openxmlformats.org/officeDocument/2006/relationships/image" Target="../media/image1.png"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theme" Target="../theme/theme1.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5" name="Rectangle 7"/>
          <p:cNvSpPr>
            <a:spLocks noChangeArrowheads="1"/>
          </p:cNvSpPr>
          <p:nvPr userDrawn="1"/>
        </p:nvSpPr>
        <p:spPr bwMode="auto">
          <a:xfrm>
            <a:off x="0" y="0"/>
            <a:ext cx="9144000" cy="1000669"/>
          </a:xfrm>
          <a:prstGeom prst="rect">
            <a:avLst/>
          </a:prstGeom>
          <a:solidFill>
            <a:srgbClr val="072750"/>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48136" name="Rectangle 8"/>
          <p:cNvSpPr>
            <a:spLocks noChangeArrowheads="1"/>
          </p:cNvSpPr>
          <p:nvPr userDrawn="1"/>
        </p:nvSpPr>
        <p:spPr bwMode="auto">
          <a:xfrm>
            <a:off x="0" y="1018218"/>
            <a:ext cx="9144000" cy="80992"/>
          </a:xfrm>
          <a:prstGeom prst="rect">
            <a:avLst/>
          </a:prstGeom>
          <a:solidFill>
            <a:srgbClr val="9F1B28"/>
          </a:solidFill>
          <a:ln w="9525">
            <a:noFill/>
            <a:miter lim="800000"/>
            <a:headEnd/>
            <a:tailEnd/>
          </a:ln>
          <a:effectLst/>
        </p:spPr>
        <p:txBody>
          <a:bodyPr wrap="none" anchor="ctr"/>
          <a:lstStyle/>
          <a:p>
            <a:pPr>
              <a:defRPr/>
            </a:pPr>
            <a:endParaRPr lang="en-US" dirty="0"/>
          </a:p>
        </p:txBody>
      </p:sp>
      <p:sp>
        <p:nvSpPr>
          <p:cNvPr id="48137" name="Rectangle 9"/>
          <p:cNvSpPr>
            <a:spLocks noChangeArrowheads="1"/>
          </p:cNvSpPr>
          <p:nvPr userDrawn="1"/>
        </p:nvSpPr>
        <p:spPr bwMode="auto">
          <a:xfrm>
            <a:off x="0" y="1116758"/>
            <a:ext cx="9144000" cy="78293"/>
          </a:xfrm>
          <a:prstGeom prst="rect">
            <a:avLst/>
          </a:prstGeom>
          <a:solidFill>
            <a:srgbClr val="9A9A9A"/>
          </a:solidFill>
          <a:ln w="9525">
            <a:noFill/>
            <a:miter lim="800000"/>
            <a:headEnd/>
            <a:tailEnd/>
          </a:ln>
          <a:effectLst/>
        </p:spPr>
        <p:txBody>
          <a:bodyPr wrap="none" anchor="ctr"/>
          <a:lstStyle/>
          <a:p>
            <a:pPr>
              <a:defRPr/>
            </a:pPr>
            <a:endParaRPr lang="en-US" dirty="0"/>
          </a:p>
        </p:txBody>
      </p:sp>
      <p:sp>
        <p:nvSpPr>
          <p:cNvPr id="48138" name="Rectangle 10"/>
          <p:cNvSpPr>
            <a:spLocks noChangeArrowheads="1"/>
          </p:cNvSpPr>
          <p:nvPr userDrawn="1"/>
        </p:nvSpPr>
        <p:spPr bwMode="auto">
          <a:xfrm>
            <a:off x="0" y="6583680"/>
            <a:ext cx="9144000" cy="274320"/>
          </a:xfrm>
          <a:prstGeom prst="rect">
            <a:avLst/>
          </a:prstGeom>
          <a:solidFill>
            <a:srgbClr val="072750"/>
          </a:solidFill>
          <a:ln w="9525">
            <a:noFill/>
            <a:miter lim="800000"/>
            <a:headEnd/>
            <a:tailEnd/>
          </a:ln>
          <a:effectLst/>
        </p:spPr>
        <p:txBody>
          <a:bodyPr wrap="none" anchor="ctr"/>
          <a:lstStyle/>
          <a:p>
            <a:pPr>
              <a:defRPr/>
            </a:pPr>
            <a:endParaRPr lang="en-US" dirty="0"/>
          </a:p>
        </p:txBody>
      </p:sp>
      <p:sp>
        <p:nvSpPr>
          <p:cNvPr id="1031" name="Rectangle 3"/>
          <p:cNvSpPr>
            <a:spLocks noGrp="1" noChangeArrowheads="1"/>
          </p:cNvSpPr>
          <p:nvPr userDrawn="1">
            <p:ph type="title"/>
          </p:nvPr>
        </p:nvSpPr>
        <p:spPr bwMode="auto">
          <a:xfrm>
            <a:off x="320040" y="-1"/>
            <a:ext cx="8503920" cy="99669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dirty="0" smtClean="0"/>
              <a:t>Click to edit Master title style</a:t>
            </a:r>
          </a:p>
        </p:txBody>
      </p:sp>
      <p:sp>
        <p:nvSpPr>
          <p:cNvPr id="1032" name="Rectangle 4"/>
          <p:cNvSpPr>
            <a:spLocks noGrp="1" noChangeArrowheads="1"/>
          </p:cNvSpPr>
          <p:nvPr userDrawn="1">
            <p:ph type="body" idx="1"/>
          </p:nvPr>
        </p:nvSpPr>
        <p:spPr bwMode="auto">
          <a:xfrm>
            <a:off x="320040" y="1370981"/>
            <a:ext cx="8503920" cy="50479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8133" name="Rectangle 5"/>
          <p:cNvSpPr>
            <a:spLocks noGrp="1" noChangeArrowheads="1"/>
          </p:cNvSpPr>
          <p:nvPr userDrawn="1">
            <p:ph type="dt" sz="half" idx="2"/>
          </p:nvPr>
        </p:nvSpPr>
        <p:spPr bwMode="auto">
          <a:xfrm>
            <a:off x="0" y="6583680"/>
            <a:ext cx="2133600" cy="274320"/>
          </a:xfrm>
          <a:prstGeom prst="rect">
            <a:avLst/>
          </a:prstGeom>
          <a:noFill/>
          <a:ln w="9525">
            <a:noFill/>
            <a:miter lim="800000"/>
            <a:headEnd/>
            <a:tailEnd/>
          </a:ln>
          <a:effectLst/>
        </p:spPr>
        <p:txBody>
          <a:bodyPr vert="horz" wrap="square" lIns="182880" tIns="45720" rIns="182880" bIns="45720" numCol="1" anchor="ctr" anchorCtr="0" compatLnSpc="1">
            <a:prstTxWarp prst="textNoShape">
              <a:avLst/>
            </a:prstTxWarp>
          </a:bodyPr>
          <a:lstStyle>
            <a:lvl1pPr>
              <a:defRPr sz="900" b="0">
                <a:solidFill>
                  <a:schemeClr val="bg1"/>
                </a:solidFill>
                <a:latin typeface="Arial" pitchFamily="34" charset="0"/>
                <a:cs typeface="Arial" pitchFamily="34" charset="0"/>
              </a:defRPr>
            </a:lvl1pPr>
          </a:lstStyle>
          <a:p>
            <a:pPr>
              <a:defRPr/>
            </a:pPr>
            <a:endParaRPr lang="en-US" dirty="0"/>
          </a:p>
        </p:txBody>
      </p:sp>
      <p:sp>
        <p:nvSpPr>
          <p:cNvPr id="48134" name="Rectangle 6"/>
          <p:cNvSpPr>
            <a:spLocks noGrp="1" noChangeArrowheads="1"/>
          </p:cNvSpPr>
          <p:nvPr userDrawn="1">
            <p:ph type="sldNum" sz="quarter" idx="4"/>
          </p:nvPr>
        </p:nvSpPr>
        <p:spPr bwMode="auto">
          <a:xfrm>
            <a:off x="7010400" y="6583680"/>
            <a:ext cx="2133600" cy="274320"/>
          </a:xfrm>
          <a:prstGeom prst="rect">
            <a:avLst/>
          </a:prstGeom>
          <a:noFill/>
          <a:ln w="9525">
            <a:noFill/>
            <a:miter lim="800000"/>
            <a:headEnd/>
            <a:tailEnd/>
          </a:ln>
          <a:effectLst/>
        </p:spPr>
        <p:txBody>
          <a:bodyPr vert="horz" wrap="square" lIns="182880" tIns="45720" rIns="182880" bIns="45720" numCol="1" anchor="ctr" anchorCtr="0" compatLnSpc="1">
            <a:prstTxWarp prst="textNoShape">
              <a:avLst/>
            </a:prstTxWarp>
          </a:bodyPr>
          <a:lstStyle>
            <a:lvl1pPr algn="r">
              <a:defRPr sz="900" b="0">
                <a:solidFill>
                  <a:schemeClr val="bg1"/>
                </a:solidFill>
                <a:latin typeface="Arial" pitchFamily="34" charset="0"/>
                <a:cs typeface="Arial" pitchFamily="34" charset="0"/>
              </a:defRPr>
            </a:lvl1pPr>
          </a:lstStyle>
          <a:p>
            <a:pPr>
              <a:defRPr/>
            </a:pPr>
            <a:fld id="{190F0508-6CEC-4641-87E0-071111FA2A22}" type="slidenum">
              <a:rPr lang="en-US" smtClean="0"/>
              <a:pPr>
                <a:defRPr/>
              </a:pPr>
              <a:t>‹#›</a:t>
            </a:fld>
            <a:endParaRPr lang="en-US" dirty="0"/>
          </a:p>
        </p:txBody>
      </p:sp>
      <p:pic>
        <p:nvPicPr>
          <p:cNvPr id="11" name="Picture 10" descr="WC Font with Registered Trademark - Letterhead Version.png"/>
          <p:cNvPicPr>
            <a:picLocks noChangeAspect="1"/>
          </p:cNvPicPr>
          <p:nvPr userDrawn="1"/>
        </p:nvPicPr>
        <p:blipFill>
          <a:blip r:embed="rId16" cstate="print"/>
          <a:stretch>
            <a:fillRect/>
          </a:stretch>
        </p:blipFill>
        <p:spPr>
          <a:xfrm>
            <a:off x="3653028" y="6675231"/>
            <a:ext cx="1837944" cy="97897"/>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34" r:id="rId7"/>
    <p:sldLayoutId id="2147483736" r:id="rId8"/>
    <p:sldLayoutId id="2147483735" r:id="rId9"/>
    <p:sldLayoutId id="2147483729" r:id="rId10"/>
    <p:sldLayoutId id="2147483730" r:id="rId11"/>
    <p:sldLayoutId id="2147483731" r:id="rId12"/>
    <p:sldLayoutId id="2147483732" r:id="rId13"/>
    <p:sldLayoutId id="214748373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Georgia" pitchFamily="18" charset="0"/>
          <a:ea typeface="+mj-ea"/>
          <a:cs typeface="+mj-cs"/>
        </a:defRPr>
      </a:lvl1pPr>
      <a:lvl2pPr algn="ctr" rtl="0" eaLnBrk="0" fontAlgn="base" hangingPunct="0">
        <a:spcBef>
          <a:spcPct val="0"/>
        </a:spcBef>
        <a:spcAft>
          <a:spcPct val="0"/>
        </a:spcAft>
        <a:defRPr sz="3400">
          <a:solidFill>
            <a:schemeClr val="bg1"/>
          </a:solidFill>
          <a:latin typeface="Calibri" pitchFamily="34" charset="0"/>
        </a:defRPr>
      </a:lvl2pPr>
      <a:lvl3pPr algn="ctr" rtl="0" eaLnBrk="0" fontAlgn="base" hangingPunct="0">
        <a:spcBef>
          <a:spcPct val="0"/>
        </a:spcBef>
        <a:spcAft>
          <a:spcPct val="0"/>
        </a:spcAft>
        <a:defRPr sz="3400">
          <a:solidFill>
            <a:schemeClr val="bg1"/>
          </a:solidFill>
          <a:latin typeface="Calibri" pitchFamily="34" charset="0"/>
        </a:defRPr>
      </a:lvl3pPr>
      <a:lvl4pPr algn="ctr" rtl="0" eaLnBrk="0" fontAlgn="base" hangingPunct="0">
        <a:spcBef>
          <a:spcPct val="0"/>
        </a:spcBef>
        <a:spcAft>
          <a:spcPct val="0"/>
        </a:spcAft>
        <a:defRPr sz="3400">
          <a:solidFill>
            <a:schemeClr val="bg1"/>
          </a:solidFill>
          <a:latin typeface="Calibri" pitchFamily="34" charset="0"/>
        </a:defRPr>
      </a:lvl4pPr>
      <a:lvl5pPr algn="ctr" rtl="0" eaLnBrk="0" fontAlgn="base" hangingPunct="0">
        <a:spcBef>
          <a:spcPct val="0"/>
        </a:spcBef>
        <a:spcAft>
          <a:spcPct val="0"/>
        </a:spcAft>
        <a:defRPr sz="3400">
          <a:solidFill>
            <a:schemeClr val="bg1"/>
          </a:solidFill>
          <a:latin typeface="Calibri" pitchFamily="34" charset="0"/>
        </a:defRPr>
      </a:lvl5pPr>
      <a:lvl6pPr marL="457200" algn="ctr" rtl="0" fontAlgn="base">
        <a:spcBef>
          <a:spcPct val="0"/>
        </a:spcBef>
        <a:spcAft>
          <a:spcPct val="0"/>
        </a:spcAft>
        <a:defRPr sz="3400">
          <a:solidFill>
            <a:schemeClr val="bg1"/>
          </a:solidFill>
          <a:latin typeface="Myriad Pro" pitchFamily="34" charset="0"/>
        </a:defRPr>
      </a:lvl6pPr>
      <a:lvl7pPr marL="914400" algn="ctr" rtl="0" fontAlgn="base">
        <a:spcBef>
          <a:spcPct val="0"/>
        </a:spcBef>
        <a:spcAft>
          <a:spcPct val="0"/>
        </a:spcAft>
        <a:defRPr sz="3400">
          <a:solidFill>
            <a:schemeClr val="bg1"/>
          </a:solidFill>
          <a:latin typeface="Myriad Pro" pitchFamily="34" charset="0"/>
        </a:defRPr>
      </a:lvl7pPr>
      <a:lvl8pPr marL="1371600" algn="ctr" rtl="0" fontAlgn="base">
        <a:spcBef>
          <a:spcPct val="0"/>
        </a:spcBef>
        <a:spcAft>
          <a:spcPct val="0"/>
        </a:spcAft>
        <a:defRPr sz="3400">
          <a:solidFill>
            <a:schemeClr val="bg1"/>
          </a:solidFill>
          <a:latin typeface="Myriad Pro" pitchFamily="34" charset="0"/>
        </a:defRPr>
      </a:lvl8pPr>
      <a:lvl9pPr marL="1828800" algn="ctr" rtl="0" fontAlgn="base">
        <a:spcBef>
          <a:spcPct val="0"/>
        </a:spcBef>
        <a:spcAft>
          <a:spcPct val="0"/>
        </a:spcAft>
        <a:defRPr sz="3400">
          <a:solidFill>
            <a:schemeClr val="bg1"/>
          </a:solidFill>
          <a:latin typeface="Myriad Pro" pitchFamily="34" charset="0"/>
        </a:defRPr>
      </a:lvl9pPr>
    </p:titleStyle>
    <p:body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image" Target="../media/image10.png" />
  <Relationship Id="rId1" Type="http://schemas.openxmlformats.org/officeDocument/2006/relationships/slideLayout" Target="../slideLayouts/slideLayout1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12.png" />
  <Relationship Id="rId1" Type="http://schemas.openxmlformats.org/officeDocument/2006/relationships/slideLayout" Target="../slideLayouts/slideLayout12.xml" />
</Relationships>
</file>

<file path=ppt/slides/_rels/slide13.xml.rels>&#65279;<?xml version="1.0" encoding="UTF-8" standalone="yes"?>
<Relationships xmlns="http://schemas.openxmlformats.org/package/2006/relationships">
  <Relationship Id="rId3" Type="http://schemas.openxmlformats.org/officeDocument/2006/relationships/diagramLayout" Target="../diagrams/layout1.xml" />
  <Relationship Id="rId7" Type="http://schemas.openxmlformats.org/officeDocument/2006/relationships/image" Target="../media/image13.png" />
  <Relationship Id="rId2" Type="http://schemas.openxmlformats.org/officeDocument/2006/relationships/diagramData" Target="../diagrams/data1.xml" />
  <Relationship Id="rId1" Type="http://schemas.openxmlformats.org/officeDocument/2006/relationships/slideLayout" Target="../slideLayouts/slideLayout12.xml" />
  <Relationship Id="rId6" Type="http://schemas.microsoft.com/office/2007/relationships/diagramDrawing" Target="../diagrams/drawing1.xml" />
  <Relationship Id="rId5" Type="http://schemas.openxmlformats.org/officeDocument/2006/relationships/diagramColors" Target="../diagrams/colors1.xml" />
  <Relationship Id="rId4" Type="http://schemas.openxmlformats.org/officeDocument/2006/relationships/diagramQuickStyle" Target="../diagrams/quickStyle1.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3.xml" />
  <Relationship Id="rId1" Type="http://schemas.openxmlformats.org/officeDocument/2006/relationships/slideLayout" Target="../slideLayouts/slideLayout12.xml" />
  <Relationship Id="rId6" Type="http://schemas.openxmlformats.org/officeDocument/2006/relationships/image" Target="../media/image17.png" />
  <Relationship Id="rId5" Type="http://schemas.openxmlformats.org/officeDocument/2006/relationships/image" Target="../media/image16.png" />
  <Relationship Id="rId4" Type="http://schemas.openxmlformats.org/officeDocument/2006/relationships/image" Target="../media/image15.png"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12.xml" />
</Relationships>
</file>

<file path=ppt/slides/_rels/slide23.xml.rels>&#65279;<?xml version="1.0" encoding="UTF-8" standalone="yes"?>
<Relationships xmlns="http://schemas.openxmlformats.org/package/2006/relationships">
  <Relationship Id="rId3" Type="http://schemas.openxmlformats.org/officeDocument/2006/relationships/hyperlink" Target="http://www.consumerfinance.gov/policy-compliance/enforcement/actions/" TargetMode="External" />
  <Relationship Id="rId2" Type="http://schemas.openxmlformats.org/officeDocument/2006/relationships/chart" Target="../charts/chart1.xml" />
  <Relationship Id="rId1" Type="http://schemas.openxmlformats.org/officeDocument/2006/relationships/slideLayout" Target="../slideLayouts/slideLayout1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12.xml" />
</Relationships>
</file>

<file path=ppt/slides/_rels/slide25.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12.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27.xml.rels>&#65279;<?xml version="1.0" encoding="UTF-8" standalone="yes"?>
<Relationships xmlns="http://schemas.openxmlformats.org/package/2006/relationships">
  <Relationship Id="rId2" Type="http://schemas.openxmlformats.org/officeDocument/2006/relationships/chart" Target="../charts/chart2.xml" />
  <Relationship Id="rId1" Type="http://schemas.openxmlformats.org/officeDocument/2006/relationships/slideLayout" Target="../slideLayouts/slideLayout1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image" Target="../media/image6.jpeg" />
  <Relationship Id="rId1" Type="http://schemas.openxmlformats.org/officeDocument/2006/relationships/slideLayout" Target="../slideLayouts/slideLayout1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36.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image" Target="../media/image18.png" />
  <Relationship Id="rId1" Type="http://schemas.openxmlformats.org/officeDocument/2006/relationships/slideLayout" Target="../slideLayouts/slideLayout12.xml" />
  <Relationship Id="rId6" Type="http://schemas.openxmlformats.org/officeDocument/2006/relationships/image" Target="../media/image22.png" />
  <Relationship Id="rId5" Type="http://schemas.openxmlformats.org/officeDocument/2006/relationships/image" Target="../media/image21.png" />
  <Relationship Id="rId4" Type="http://schemas.openxmlformats.org/officeDocument/2006/relationships/image" Target="../media/image20.png" />
</Relationships>
</file>

<file path=ppt/slides/_rels/slide3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image" Target="../media/image23.png" />
  <Relationship Id="rId1" Type="http://schemas.openxmlformats.org/officeDocument/2006/relationships/slideLayout" Target="../slideLayouts/slideLayout12.xml" />
</Relationships>
</file>

<file path=ppt/slides/_rels/slide38.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notesSlide" Target="../notesSlides/notesSlide7.xml" />
  <Relationship Id="rId1" Type="http://schemas.openxmlformats.org/officeDocument/2006/relationships/slideLayout" Target="../slideLayouts/slideLayout12.xml" />
  <Relationship Id="rId5" Type="http://schemas.openxmlformats.org/officeDocument/2006/relationships/image" Target="../media/image27.png" />
  <Relationship Id="rId4" Type="http://schemas.openxmlformats.org/officeDocument/2006/relationships/image" Target="../media/image26.png"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29.png" />
  <Relationship Id="rId2" Type="http://schemas.openxmlformats.org/officeDocument/2006/relationships/image" Target="../media/image28.png" />
  <Relationship Id="rId1" Type="http://schemas.openxmlformats.org/officeDocument/2006/relationships/slideLayout" Target="../slideLayouts/slideLayout12.xml" />
  <Relationship Id="rId5" Type="http://schemas.openxmlformats.org/officeDocument/2006/relationships/image" Target="../media/image31.png" />
  <Relationship Id="rId4" Type="http://schemas.openxmlformats.org/officeDocument/2006/relationships/image" Target="../media/image30.png"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40.xml.rels>&#65279;<?xml version="1.0" encoding="UTF-8" standalone="yes"?>
<Relationships xmlns="http://schemas.openxmlformats.org/package/2006/relationships">
  <Relationship Id="rId3" Type="http://schemas.openxmlformats.org/officeDocument/2006/relationships/image" Target="../media/image32.png" />
  <Relationship Id="rId2" Type="http://schemas.openxmlformats.org/officeDocument/2006/relationships/notesSlide" Target="../notesSlides/notesSlide8.xml" />
  <Relationship Id="rId1" Type="http://schemas.openxmlformats.org/officeDocument/2006/relationships/slideLayout" Target="../slideLayouts/slideLayout12.xml" />
  <Relationship Id="rId5" Type="http://schemas.openxmlformats.org/officeDocument/2006/relationships/image" Target="../media/image34.png" />
  <Relationship Id="rId4" Type="http://schemas.openxmlformats.org/officeDocument/2006/relationships/image" Target="../media/image33.png" />
</Relationships>
</file>

<file path=ppt/slides/_rels/slide41.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12.xml" />
</Relationships>
</file>

<file path=ppt/slides/_rels/slide42.xml.rels>&#65279;<?xml version="1.0" encoding="UTF-8" standalone="yes"?>
<Relationships xmlns="http://schemas.openxmlformats.org/package/2006/relationships">
  <Relationship Id="rId3" Type="http://schemas.openxmlformats.org/officeDocument/2006/relationships/hyperlink" Target="mailto:rrodman@wc.com" TargetMode="External" />
  <Relationship Id="rId2" Type="http://schemas.openxmlformats.org/officeDocument/2006/relationships/hyperlink" Target="mailto:rscarborough@wc.com" TargetMode="External" />
  <Relationship Id="rId1" Type="http://schemas.openxmlformats.org/officeDocument/2006/relationships/slideLayout" Target="../slideLayouts/slideLayout1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1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14.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Layout" Target="../slideLayouts/slideLayout1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2.xml" />
  <Relationship Id="rId1" Type="http://schemas.openxmlformats.org/officeDocument/2006/relationships/slideLayout" Target="../slideLayouts/slideLayout1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 y="3242875"/>
            <a:ext cx="8905875" cy="1221785"/>
          </a:xfrm>
        </p:spPr>
        <p:txBody>
          <a:bodyPr/>
          <a:lstStyle/>
          <a:p>
            <a:pPr>
              <a:spcBef>
                <a:spcPts val="1200"/>
              </a:spcBef>
              <a:spcAft>
                <a:spcPts val="1200"/>
              </a:spcAft>
            </a:pPr>
            <a:r>
              <a:rPr lang="en-US" sz="2800" dirty="0" smtClean="0"/>
              <a:t>Regulation and Enforcement at the</a:t>
            </a:r>
            <a:br>
              <a:rPr lang="en-US" sz="2800" dirty="0" smtClean="0"/>
            </a:br>
            <a:r>
              <a:rPr lang="en-US" sz="2800" dirty="0" smtClean="0"/>
              <a:t>Consumer Financial Protection Bureau</a:t>
            </a:r>
            <a:br>
              <a:rPr lang="en-US" sz="2800" dirty="0" smtClean="0"/>
            </a:br>
            <a:r>
              <a:rPr lang="en-US" sz="2800" dirty="0" smtClean="0"/>
              <a:t>2018 Update</a:t>
            </a:r>
            <a:endParaRPr lang="en-US" sz="2500" dirty="0"/>
          </a:p>
        </p:txBody>
      </p:sp>
      <p:sp>
        <p:nvSpPr>
          <p:cNvPr id="6" name="Subtitle 5"/>
          <p:cNvSpPr>
            <a:spLocks noGrp="1"/>
          </p:cNvSpPr>
          <p:nvPr>
            <p:ph type="subTitle" idx="1"/>
          </p:nvPr>
        </p:nvSpPr>
        <p:spPr>
          <a:xfrm>
            <a:off x="114300" y="5226304"/>
            <a:ext cx="8905875" cy="1144090"/>
          </a:xfrm>
        </p:spPr>
        <p:txBody>
          <a:bodyPr/>
          <a:lstStyle/>
          <a:p>
            <a:pPr lvl="0">
              <a:spcAft>
                <a:spcPts val="0"/>
              </a:spcAft>
            </a:pPr>
            <a:r>
              <a:rPr lang="en-US" i="0" dirty="0" smtClean="0"/>
              <a:t>Ryan Scarborough &amp; Rachel Rodman</a:t>
            </a:r>
          </a:p>
          <a:p>
            <a:pPr lvl="0">
              <a:spcAft>
                <a:spcPts val="0"/>
              </a:spcAft>
            </a:pPr>
            <a:r>
              <a:rPr lang="en-US" i="0" dirty="0" smtClean="0"/>
              <a:t>Williams &amp; Connolly LLP</a:t>
            </a:r>
          </a:p>
          <a:p>
            <a:pPr lvl="0">
              <a:spcAft>
                <a:spcPts val="0"/>
              </a:spcAft>
            </a:pPr>
            <a:r>
              <a:rPr lang="en-US" i="0" dirty="0" smtClean="0"/>
              <a:t>January 12, 2018</a:t>
            </a:r>
          </a:p>
          <a:p>
            <a:endParaRPr lang="en-US" dirty="0"/>
          </a:p>
        </p:txBody>
      </p:sp>
      <p:sp>
        <p:nvSpPr>
          <p:cNvPr id="12" name="Slide Number Placeholder 11"/>
          <p:cNvSpPr>
            <a:spLocks noGrp="1"/>
          </p:cNvSpPr>
          <p:nvPr>
            <p:ph type="sldNum" sz="quarter" idx="11"/>
          </p:nvPr>
        </p:nvSpPr>
        <p:spPr/>
        <p:txBody>
          <a:bodyPr/>
          <a:lstStyle/>
          <a:p>
            <a:pPr>
              <a:defRPr/>
            </a:pPr>
            <a:fld id="{08DE83BA-A0DE-456C-A529-9726312F4F62}" type="slidenum">
              <a:rPr lang="en-US" smtClean="0"/>
              <a:pPr>
                <a:defRPr/>
              </a:pPr>
              <a:t>1</a:t>
            </a:fld>
            <a:endParaRPr lang="en-US" dirty="0"/>
          </a:p>
        </p:txBody>
      </p:sp>
      <p:sp>
        <p:nvSpPr>
          <p:cNvPr id="2" name="TextBox 1"/>
          <p:cNvSpPr txBox="1"/>
          <p:nvPr/>
        </p:nvSpPr>
        <p:spPr>
          <a:xfrm>
            <a:off x="783996" y="2481231"/>
            <a:ext cx="7566495" cy="707886"/>
          </a:xfrm>
          <a:prstGeom prst="rect">
            <a:avLst/>
          </a:prstGeom>
          <a:noFill/>
        </p:spPr>
        <p:txBody>
          <a:bodyPr wrap="none" rtlCol="0">
            <a:spAutoFit/>
          </a:bodyPr>
          <a:lstStyle/>
          <a:p>
            <a:pPr algn="ctr"/>
            <a:r>
              <a:rPr lang="en-US" sz="4000" b="1" dirty="0" smtClean="0">
                <a:latin typeface="Georgia" panose="02040502050405020303" pitchFamily="18" charset="0"/>
              </a:rPr>
              <a:t>Through the Looking Glass</a:t>
            </a:r>
            <a:endParaRPr lang="en-US" sz="4000" b="1" dirty="0">
              <a:latin typeface="Georgia" panose="02040502050405020303" pitchFamily="18" charset="0"/>
            </a:endParaRPr>
          </a:p>
        </p:txBody>
      </p:sp>
    </p:spTree>
    <p:extLst>
      <p:ext uri="{BB962C8B-B14F-4D97-AF65-F5344CB8AC3E}">
        <p14:creationId xmlns:p14="http://schemas.microsoft.com/office/powerpoint/2010/main" val="15548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Statutory Mandate</a:t>
            </a:r>
            <a:endParaRPr lang="en-US" sz="3600" dirty="0"/>
          </a:p>
        </p:txBody>
      </p:sp>
      <p:sp>
        <p:nvSpPr>
          <p:cNvPr id="5" name="Content Placeholder 4"/>
          <p:cNvSpPr>
            <a:spLocks noGrp="1"/>
          </p:cNvSpPr>
          <p:nvPr>
            <p:ph idx="1"/>
          </p:nvPr>
        </p:nvSpPr>
        <p:spPr>
          <a:xfrm>
            <a:off x="320040" y="1293487"/>
            <a:ext cx="8503920" cy="5223550"/>
          </a:xfrm>
        </p:spPr>
        <p:txBody>
          <a:bodyPr/>
          <a:lstStyle/>
          <a:p>
            <a:r>
              <a:rPr lang="en-US" dirty="0" smtClean="0"/>
              <a:t>Bureau established in July 2010 by Title X of the Dodd-Frank Wall Street Reform and Consumer Protection Act, 12 </a:t>
            </a:r>
            <a:r>
              <a:rPr lang="en-US" dirty="0" err="1" smtClean="0"/>
              <a:t>U.S.C</a:t>
            </a:r>
            <a:r>
              <a:rPr lang="en-US" dirty="0"/>
              <a:t>. </a:t>
            </a:r>
            <a:r>
              <a:rPr lang="en-US" dirty="0" smtClean="0"/>
              <a:t>§ 5301 </a:t>
            </a:r>
          </a:p>
          <a:p>
            <a:r>
              <a:rPr lang="en-US" dirty="0" smtClean="0"/>
              <a:t>Title X:</a:t>
            </a:r>
          </a:p>
          <a:p>
            <a:pPr lvl="1"/>
            <a:r>
              <a:rPr lang="en-US" dirty="0" smtClean="0"/>
              <a:t>Created the Bureau and is the source of its authorities</a:t>
            </a:r>
          </a:p>
          <a:p>
            <a:pPr lvl="1"/>
            <a:r>
              <a:rPr lang="en-US" dirty="0" smtClean="0"/>
              <a:t>Consolidated enforcement of 18 separately enumerated consumer protection statutes</a:t>
            </a:r>
          </a:p>
          <a:p>
            <a:pPr lvl="1"/>
            <a:r>
              <a:rPr lang="en-US" dirty="0" smtClean="0"/>
              <a:t>Established new “</a:t>
            </a:r>
            <a:r>
              <a:rPr lang="en-US" dirty="0" err="1" smtClean="0"/>
              <a:t>UDAAP</a:t>
            </a:r>
            <a:r>
              <a:rPr lang="en-US" dirty="0" smtClean="0"/>
              <a:t>” prohibition against “unfair, deceptive, and abusive acts and practices” (Sections 1031 and 1036 of Title X)</a:t>
            </a:r>
          </a:p>
          <a:p>
            <a:pPr lvl="1"/>
            <a:r>
              <a:rPr lang="en-US" dirty="0" smtClean="0"/>
              <a:t>Established the Bureau’s consumer protection mandate</a:t>
            </a:r>
          </a:p>
          <a:p>
            <a:pPr lvl="1"/>
            <a:endParaRPr lang="en-US" dirty="0" smtClean="0"/>
          </a:p>
          <a:p>
            <a:pPr marL="457200" lvl="1" indent="0">
              <a:buNone/>
            </a:pPr>
            <a:endParaRPr lang="en-US"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10</a:t>
            </a:fld>
            <a:endParaRPr lang="en-US" dirty="0"/>
          </a:p>
        </p:txBody>
      </p:sp>
      <p:sp>
        <p:nvSpPr>
          <p:cNvPr id="6" name="TextBox 5"/>
          <p:cNvSpPr txBox="1"/>
          <p:nvPr/>
        </p:nvSpPr>
        <p:spPr>
          <a:xfrm>
            <a:off x="6568051" y="6247531"/>
            <a:ext cx="1594796" cy="307777"/>
          </a:xfrm>
          <a:prstGeom prst="rect">
            <a:avLst/>
          </a:prstGeom>
          <a:noFill/>
        </p:spPr>
        <p:txBody>
          <a:bodyPr wrap="none" rtlCol="0">
            <a:spAutoFit/>
          </a:bodyPr>
          <a:lstStyle/>
          <a:p>
            <a:r>
              <a:rPr lang="en-US" sz="1400" dirty="0"/>
              <a:t>12 </a:t>
            </a:r>
            <a:r>
              <a:rPr lang="en-US" sz="1400" dirty="0" err="1"/>
              <a:t>U.S.C</a:t>
            </a:r>
            <a:r>
              <a:rPr lang="en-US" sz="1400" dirty="0"/>
              <a:t>. § 5511.</a:t>
            </a:r>
          </a:p>
        </p:txBody>
      </p:sp>
      <p:grpSp>
        <p:nvGrpSpPr>
          <p:cNvPr id="16" name="Group 15"/>
          <p:cNvGrpSpPr/>
          <p:nvPr/>
        </p:nvGrpSpPr>
        <p:grpSpPr>
          <a:xfrm>
            <a:off x="1066800" y="4848225"/>
            <a:ext cx="7105611" cy="1390549"/>
            <a:chOff x="1066800" y="4848225"/>
            <a:chExt cx="7105611" cy="1390549"/>
          </a:xfrm>
        </p:grpSpPr>
        <p:sp>
          <p:nvSpPr>
            <p:cNvPr id="9" name="Rectangle 8"/>
            <p:cNvSpPr/>
            <p:nvPr/>
          </p:nvSpPr>
          <p:spPr>
            <a:xfrm>
              <a:off x="1066800" y="4848225"/>
              <a:ext cx="7105611" cy="1390549"/>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47916" y="5363570"/>
              <a:ext cx="4844956" cy="177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56352" y="5774766"/>
              <a:ext cx="6236520" cy="2099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56352" y="5971419"/>
              <a:ext cx="1554480" cy="1774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83104" y="5539457"/>
              <a:ext cx="822960" cy="243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479233" y="4914479"/>
              <a:ext cx="6493153" cy="1257620"/>
              <a:chOff x="1479233" y="4914479"/>
              <a:chExt cx="6493153" cy="1257620"/>
            </a:xfrm>
          </p:grpSpPr>
          <p:pic>
            <p:nvPicPr>
              <p:cNvPr id="7" name="Picture 6"/>
              <p:cNvPicPr>
                <a:picLocks noChangeAspect="1"/>
              </p:cNvPicPr>
              <p:nvPr/>
            </p:nvPicPr>
            <p:blipFill rotWithShape="1">
              <a:blip r:embed="rId2">
                <a:clrChange>
                  <a:clrFrom>
                    <a:srgbClr val="FFFFFF"/>
                  </a:clrFrom>
                  <a:clrTo>
                    <a:srgbClr val="FFFFFF">
                      <a:alpha val="0"/>
                    </a:srgbClr>
                  </a:clrTo>
                </a:clrChange>
              </a:blip>
              <a:srcRect l="17469" t="82703" r="28044" b="12556"/>
              <a:stretch/>
            </p:blipFill>
            <p:spPr>
              <a:xfrm>
                <a:off x="1498283" y="4914479"/>
                <a:ext cx="6474103" cy="729923"/>
              </a:xfrm>
              <a:prstGeom prst="rect">
                <a:avLst/>
              </a:prstGeom>
            </p:spPr>
          </p:pic>
          <p:pic>
            <p:nvPicPr>
              <p:cNvPr id="8" name="Picture 7"/>
              <p:cNvPicPr>
                <a:picLocks noChangeAspect="1"/>
              </p:cNvPicPr>
              <p:nvPr/>
            </p:nvPicPr>
            <p:blipFill rotWithShape="1">
              <a:blip r:embed="rId3">
                <a:clrChange>
                  <a:clrFrom>
                    <a:srgbClr val="FFFFFF"/>
                  </a:clrFrom>
                  <a:clrTo>
                    <a:srgbClr val="FFFFFF">
                      <a:alpha val="0"/>
                    </a:srgbClr>
                  </a:clrTo>
                </a:clrChange>
              </a:blip>
              <a:srcRect l="29186" t="14834" r="17128" b="81305"/>
              <a:stretch/>
            </p:blipFill>
            <p:spPr>
              <a:xfrm>
                <a:off x="1479233" y="5577727"/>
                <a:ext cx="6378892" cy="594372"/>
              </a:xfrm>
              <a:prstGeom prst="rect">
                <a:avLst/>
              </a:prstGeom>
            </p:spPr>
          </p:pic>
          <p:sp>
            <p:nvSpPr>
              <p:cNvPr id="10" name="Rectangle 9"/>
              <p:cNvSpPr/>
              <p:nvPr/>
            </p:nvSpPr>
            <p:spPr>
              <a:xfrm>
                <a:off x="1943100" y="4914479"/>
                <a:ext cx="1371600" cy="21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6452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Independent Agency Led by a Single Director </a:t>
            </a:r>
            <a:endParaRPr lang="en-US" sz="3600" dirty="0"/>
          </a:p>
        </p:txBody>
      </p:sp>
      <p:sp>
        <p:nvSpPr>
          <p:cNvPr id="5" name="Content Placeholder 4"/>
          <p:cNvSpPr>
            <a:spLocks noGrp="1"/>
          </p:cNvSpPr>
          <p:nvPr>
            <p:ph idx="1"/>
          </p:nvPr>
        </p:nvSpPr>
        <p:spPr>
          <a:xfrm>
            <a:off x="320040" y="1432479"/>
            <a:ext cx="8503920" cy="5151201"/>
          </a:xfrm>
        </p:spPr>
        <p:txBody>
          <a:bodyPr/>
          <a:lstStyle/>
          <a:p>
            <a:pPr>
              <a:spcAft>
                <a:spcPts val="1200"/>
              </a:spcAft>
            </a:pPr>
            <a:r>
              <a:rPr lang="en-US" sz="2200" dirty="0" smtClean="0"/>
              <a:t>Bureau is led by a </a:t>
            </a:r>
            <a:r>
              <a:rPr lang="en-US" sz="2200" dirty="0"/>
              <a:t>single Director appointed by the President, with advice and consent of Senate, for a 5-year term</a:t>
            </a:r>
            <a:r>
              <a:rPr lang="en-US" sz="2200" dirty="0" smtClean="0"/>
              <a:t>, and (per the statute) still only removable only for </a:t>
            </a:r>
            <a:r>
              <a:rPr lang="en-US" sz="2200" dirty="0"/>
              <a:t>cause</a:t>
            </a:r>
            <a:r>
              <a:rPr lang="en-US" sz="2200" dirty="0" smtClean="0"/>
              <a:t>.</a:t>
            </a:r>
          </a:p>
          <a:p>
            <a:pPr>
              <a:spcAft>
                <a:spcPts val="1200"/>
              </a:spcAft>
            </a:pPr>
            <a:r>
              <a:rPr lang="en-US" sz="2200" dirty="0" smtClean="0"/>
              <a:t>Director retains control over funding:</a:t>
            </a:r>
          </a:p>
          <a:p>
            <a:pPr lvl="1"/>
            <a:r>
              <a:rPr lang="en-US" dirty="0" smtClean="0"/>
              <a:t>Requests for funding are made “in the amount determined by the Director”; </a:t>
            </a:r>
          </a:p>
          <a:p>
            <a:pPr lvl="1"/>
            <a:r>
              <a:rPr lang="en-US" dirty="0" smtClean="0"/>
              <a:t>Director has authority to “determine the character of </a:t>
            </a:r>
            <a:r>
              <a:rPr lang="en-US" b="1" i="1" dirty="0" smtClean="0"/>
              <a:t>and the necessity for </a:t>
            </a:r>
            <a:r>
              <a:rPr lang="en-US" dirty="0" smtClean="0"/>
              <a:t>the obligations and expenditures of the Bureau”</a:t>
            </a:r>
          </a:p>
          <a:p>
            <a:pPr>
              <a:spcAft>
                <a:spcPts val="1200"/>
              </a:spcAft>
            </a:pPr>
            <a:r>
              <a:rPr lang="en-US" sz="2200" dirty="0" smtClean="0"/>
              <a:t>Powers of the Bureau, exercised through the Director, are substantial and include:</a:t>
            </a:r>
          </a:p>
          <a:p>
            <a:pPr lvl="1"/>
            <a:r>
              <a:rPr lang="en-US" dirty="0" smtClean="0"/>
              <a:t>Directing the establishment and maintenance of divisions and offices</a:t>
            </a:r>
          </a:p>
          <a:p>
            <a:pPr lvl="1"/>
            <a:r>
              <a:rPr lang="en-US" dirty="0" smtClean="0"/>
              <a:t>Coordinating the operation of all administrative, enforcement, and research activities</a:t>
            </a:r>
          </a:p>
          <a:p>
            <a:pPr lvl="1"/>
            <a:r>
              <a:rPr lang="en-US" dirty="0" smtClean="0"/>
              <a:t>Implementing Federal consumer financial laws through rules, orders, guidance, examinations, and enforcement actions</a:t>
            </a:r>
          </a:p>
          <a:p>
            <a:pPr>
              <a:spcAft>
                <a:spcPts val="1800"/>
              </a:spcAft>
            </a:pPr>
            <a:endParaRPr lang="en-US" dirty="0"/>
          </a:p>
          <a:p>
            <a:pPr>
              <a:spcAft>
                <a:spcPts val="1800"/>
              </a:spcAft>
            </a:pPr>
            <a:endParaRPr lang="en-US" dirty="0" smtClean="0"/>
          </a:p>
          <a:p>
            <a:pPr lvl="1">
              <a:spcAft>
                <a:spcPts val="1800"/>
              </a:spcAft>
            </a:pPr>
            <a:endParaRPr lang="en-US" sz="1400" dirty="0" smtClean="0"/>
          </a:p>
          <a:p>
            <a:pPr marL="457200" lvl="1" indent="0">
              <a:buNone/>
            </a:pPr>
            <a:endParaRPr lang="en-US" sz="1400"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11</a:t>
            </a:fld>
            <a:endParaRPr lang="en-US" dirty="0"/>
          </a:p>
        </p:txBody>
      </p:sp>
    </p:spTree>
    <p:extLst>
      <p:ext uri="{BB962C8B-B14F-4D97-AF65-F5344CB8AC3E}">
        <p14:creationId xmlns:p14="http://schemas.microsoft.com/office/powerpoint/2010/main" val="352887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Does the Bureau Regulate?</a:t>
            </a:r>
            <a:endParaRPr lang="en-US" dirty="0"/>
          </a:p>
        </p:txBody>
      </p:sp>
      <p:sp>
        <p:nvSpPr>
          <p:cNvPr id="3" name="Content Placeholder 2"/>
          <p:cNvSpPr>
            <a:spLocks noGrp="1"/>
          </p:cNvSpPr>
          <p:nvPr>
            <p:ph idx="1"/>
          </p:nvPr>
        </p:nvSpPr>
        <p:spPr/>
        <p:txBody>
          <a:bodyPr/>
          <a:lstStyle/>
          <a:p>
            <a:pPr marL="0" indent="0">
              <a:spcAft>
                <a:spcPts val="1800"/>
              </a:spcAft>
              <a:buNone/>
            </a:pPr>
            <a:r>
              <a:rPr lang="en-US" sz="2000" dirty="0" smtClean="0"/>
              <a:t>The Bureau regulates bank and non-bank providers of consumer financial products and services and their service providers.  Jurisdiction is determined by </a:t>
            </a:r>
            <a:r>
              <a:rPr lang="en-US" sz="2000" b="1" i="1" dirty="0" smtClean="0"/>
              <a:t>what you do</a:t>
            </a:r>
            <a:r>
              <a:rPr lang="en-US" sz="2000" dirty="0" smtClean="0"/>
              <a:t>, not </a:t>
            </a:r>
            <a:r>
              <a:rPr lang="en-US" sz="2000" b="1" i="1" dirty="0" smtClean="0"/>
              <a:t>who you are</a:t>
            </a:r>
            <a:r>
              <a:rPr lang="en-US" sz="2000" dirty="0" smtClean="0"/>
              <a:t> (bank vs. non-bank).</a:t>
            </a:r>
          </a:p>
          <a:p>
            <a:pPr marL="0" indent="0">
              <a:spcAft>
                <a:spcPts val="1800"/>
              </a:spcAft>
              <a:buNone/>
            </a:pPr>
            <a:r>
              <a:rPr lang="en-US" sz="2000" dirty="0" smtClean="0"/>
              <a:t>There are three jurisdictional pieces under Title X:</a:t>
            </a:r>
          </a:p>
          <a:p>
            <a:pPr lvl="1"/>
            <a:endParaRPr lang="en-US" sz="16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12</a:t>
            </a:fld>
            <a:endParaRPr lang="en-US" dirty="0"/>
          </a:p>
        </p:txBody>
      </p:sp>
      <p:pic>
        <p:nvPicPr>
          <p:cNvPr id="10" name="Picture 9"/>
          <p:cNvPicPr>
            <a:picLocks noChangeAspect="1"/>
          </p:cNvPicPr>
          <p:nvPr/>
        </p:nvPicPr>
        <p:blipFill>
          <a:blip r:embed="rId2"/>
          <a:stretch>
            <a:fillRect/>
          </a:stretch>
        </p:blipFill>
        <p:spPr>
          <a:xfrm>
            <a:off x="1245563" y="2998058"/>
            <a:ext cx="6652869" cy="3333333"/>
          </a:xfrm>
          <a:prstGeom prst="rect">
            <a:avLst/>
          </a:prstGeom>
        </p:spPr>
      </p:pic>
      <p:sp>
        <p:nvSpPr>
          <p:cNvPr id="6" name="TextBox 5"/>
          <p:cNvSpPr txBox="1"/>
          <p:nvPr/>
        </p:nvSpPr>
        <p:spPr>
          <a:xfrm>
            <a:off x="1535145" y="3159939"/>
            <a:ext cx="2524125" cy="1600438"/>
          </a:xfrm>
          <a:prstGeom prst="rect">
            <a:avLst/>
          </a:prstGeom>
          <a:noFill/>
        </p:spPr>
        <p:txBody>
          <a:bodyPr wrap="square" rtlCol="0">
            <a:spAutoFit/>
          </a:bodyPr>
          <a:lstStyle/>
          <a:p>
            <a:r>
              <a:rPr lang="en-US" sz="1400" b="1" dirty="0">
                <a:solidFill>
                  <a:schemeClr val="bg1"/>
                </a:solidFill>
              </a:rPr>
              <a:t>Are you a “covered person” because you “engage in” offering or providing a “consumer financial product or service”?</a:t>
            </a:r>
          </a:p>
          <a:p>
            <a:endParaRPr lang="en-US" sz="1400" dirty="0">
              <a:solidFill>
                <a:schemeClr val="bg1"/>
              </a:solidFill>
            </a:endParaRPr>
          </a:p>
        </p:txBody>
      </p:sp>
      <p:sp>
        <p:nvSpPr>
          <p:cNvPr id="11" name="TextBox 10"/>
          <p:cNvSpPr txBox="1"/>
          <p:nvPr/>
        </p:nvSpPr>
        <p:spPr>
          <a:xfrm>
            <a:off x="1377244" y="5354011"/>
            <a:ext cx="6219825" cy="738664"/>
          </a:xfrm>
          <a:prstGeom prst="rect">
            <a:avLst/>
          </a:prstGeom>
          <a:noFill/>
        </p:spPr>
        <p:txBody>
          <a:bodyPr wrap="square" rtlCol="0">
            <a:spAutoFit/>
          </a:bodyPr>
          <a:lstStyle/>
          <a:p>
            <a:pPr lvl="1"/>
            <a:r>
              <a:rPr lang="en-US" sz="1400" b="1" dirty="0">
                <a:solidFill>
                  <a:schemeClr val="bg1"/>
                </a:solidFill>
              </a:rPr>
              <a:t>Are you a “service provider” because you provide a “material service” to a “covered person” in connection with that person’s offering or provision of a consumer financial product or service?</a:t>
            </a:r>
          </a:p>
        </p:txBody>
      </p:sp>
      <p:sp>
        <p:nvSpPr>
          <p:cNvPr id="12" name="TextBox 11"/>
          <p:cNvSpPr txBox="1"/>
          <p:nvPr/>
        </p:nvSpPr>
        <p:spPr>
          <a:xfrm>
            <a:off x="4718892" y="3306405"/>
            <a:ext cx="2963019" cy="738664"/>
          </a:xfrm>
          <a:prstGeom prst="rect">
            <a:avLst/>
          </a:prstGeom>
          <a:noFill/>
        </p:spPr>
        <p:txBody>
          <a:bodyPr wrap="square" rtlCol="0">
            <a:spAutoFit/>
          </a:bodyPr>
          <a:lstStyle/>
          <a:p>
            <a:pPr marL="0" lvl="1"/>
            <a:r>
              <a:rPr lang="en-US" sz="1400" b="1" dirty="0">
                <a:solidFill>
                  <a:schemeClr val="bg1"/>
                </a:solidFill>
              </a:rPr>
              <a:t>If you are a “covered person” or “service provider,” are you otherwise exempt under Title X?</a:t>
            </a:r>
          </a:p>
        </p:txBody>
      </p:sp>
    </p:spTree>
    <p:extLst>
      <p:ext uri="{BB962C8B-B14F-4D97-AF65-F5344CB8AC3E}">
        <p14:creationId xmlns:p14="http://schemas.microsoft.com/office/powerpoint/2010/main" val="299502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Bureau’s Powers</a:t>
            </a:r>
            <a:endParaRPr lang="en-US" sz="3600" dirty="0"/>
          </a:p>
        </p:txBody>
      </p:sp>
      <p:sp>
        <p:nvSpPr>
          <p:cNvPr id="3" name="Content Placeholder 2"/>
          <p:cNvSpPr>
            <a:spLocks noGrp="1"/>
          </p:cNvSpPr>
          <p:nvPr>
            <p:ph idx="1"/>
          </p:nvPr>
        </p:nvSpPr>
        <p:spPr>
          <a:xfrm>
            <a:off x="339037" y="1370979"/>
            <a:ext cx="3641756" cy="1056911"/>
          </a:xfrm>
        </p:spPr>
        <p:txBody>
          <a:bodyPr/>
          <a:lstStyle/>
          <a:p>
            <a:pPr marL="0" indent="0">
              <a:buNone/>
            </a:pPr>
            <a:r>
              <a:rPr lang="en-US" dirty="0" smtClean="0"/>
              <a:t>The Bureau’s functions are defined by statute. . .</a:t>
            </a:r>
            <a:endParaRPr lang="en-US" sz="3200" dirty="0" smtClean="0"/>
          </a:p>
          <a:p>
            <a:pPr lvl="1"/>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13</a:t>
            </a:fld>
            <a:endParaRPr lang="en-US" dirty="0"/>
          </a:p>
        </p:txBody>
      </p:sp>
      <p:sp>
        <p:nvSpPr>
          <p:cNvPr id="8" name="TextBox 7"/>
          <p:cNvSpPr txBox="1"/>
          <p:nvPr/>
        </p:nvSpPr>
        <p:spPr>
          <a:xfrm>
            <a:off x="339037" y="6245126"/>
            <a:ext cx="4190436" cy="338554"/>
          </a:xfrm>
          <a:prstGeom prst="rect">
            <a:avLst/>
          </a:prstGeom>
          <a:noFill/>
        </p:spPr>
        <p:txBody>
          <a:bodyPr wrap="square" rtlCol="0">
            <a:spAutoFit/>
          </a:bodyPr>
          <a:lstStyle/>
          <a:p>
            <a:r>
              <a:rPr lang="en-US" sz="1600" i="1" dirty="0">
                <a:solidFill>
                  <a:srgbClr val="022752"/>
                </a:solidFill>
                <a:latin typeface="Georgia" panose="02040502050405020303" pitchFamily="18" charset="0"/>
              </a:rPr>
              <a:t>Source: Section 1021(c)</a:t>
            </a:r>
          </a:p>
        </p:txBody>
      </p:sp>
      <p:graphicFrame>
        <p:nvGraphicFramePr>
          <p:cNvPr id="5" name="Diagram 4"/>
          <p:cNvGraphicFramePr/>
          <p:nvPr>
            <p:extLst>
              <p:ext uri="{D42A27DB-BD31-4B8C-83A1-F6EECF244321}">
                <p14:modId xmlns:p14="http://schemas.microsoft.com/office/powerpoint/2010/main" val="1496686327"/>
              </p:ext>
            </p:extLst>
          </p:nvPr>
        </p:nvGraphicFramePr>
        <p:xfrm>
          <a:off x="4529473" y="2085613"/>
          <a:ext cx="4257286" cy="389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339037" y="2590839"/>
            <a:ext cx="3660753" cy="2644812"/>
            <a:chOff x="4681182" y="3640452"/>
            <a:chExt cx="4328069" cy="2560683"/>
          </a:xfrm>
        </p:grpSpPr>
        <p:sp>
          <p:nvSpPr>
            <p:cNvPr id="6" name="Rectangle 5"/>
            <p:cNvSpPr/>
            <p:nvPr/>
          </p:nvSpPr>
          <p:spPr>
            <a:xfrm>
              <a:off x="4681182" y="3640452"/>
              <a:ext cx="4328069" cy="2560683"/>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20527" y="3822706"/>
              <a:ext cx="3618623" cy="1492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7">
              <a:clrChange>
                <a:clrFrom>
                  <a:srgbClr val="FFFFFF"/>
                </a:clrFrom>
                <a:clrTo>
                  <a:srgbClr val="FFFFFF">
                    <a:alpha val="0"/>
                  </a:srgbClr>
                </a:clrTo>
              </a:clrChange>
            </a:blip>
            <a:srcRect l="32469" t="40904" r="16371" b="37707"/>
            <a:stretch/>
          </p:blipFill>
          <p:spPr>
            <a:xfrm>
              <a:off x="4820527" y="3822706"/>
              <a:ext cx="4120484" cy="2202584"/>
            </a:xfrm>
            <a:prstGeom prst="rect">
              <a:avLst/>
            </a:prstGeom>
          </p:spPr>
        </p:pic>
      </p:grpSp>
      <p:sp>
        <p:nvSpPr>
          <p:cNvPr id="11" name="Content Placeholder 2"/>
          <p:cNvSpPr txBox="1">
            <a:spLocks/>
          </p:cNvSpPr>
          <p:nvPr/>
        </p:nvSpPr>
        <p:spPr bwMode="auto">
          <a:xfrm>
            <a:off x="4990692" y="1326987"/>
            <a:ext cx="3641756" cy="758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Font typeface="Arial" pitchFamily="34" charset="0"/>
              <a:buNone/>
            </a:pPr>
            <a:r>
              <a:rPr lang="en-US" kern="0" dirty="0" smtClean="0"/>
              <a:t>. . . and achieved through 5 primary tools</a:t>
            </a:r>
            <a:endParaRPr lang="en-US" sz="3200" kern="0" dirty="0" smtClean="0"/>
          </a:p>
          <a:p>
            <a:pPr lvl="1"/>
            <a:endParaRPr lang="en-US" kern="0" dirty="0"/>
          </a:p>
        </p:txBody>
      </p:sp>
    </p:spTree>
    <p:extLst>
      <p:ext uri="{BB962C8B-B14F-4D97-AF65-F5344CB8AC3E}">
        <p14:creationId xmlns:p14="http://schemas.microsoft.com/office/powerpoint/2010/main" val="146573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Internal Organization</a:t>
            </a:r>
            <a:endParaRPr lang="en-US" sz="3600"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14</a:t>
            </a:fld>
            <a:endParaRPr lang="en-US" dirty="0"/>
          </a:p>
        </p:txBody>
      </p:sp>
      <p:grpSp>
        <p:nvGrpSpPr>
          <p:cNvPr id="8" name="Group 7"/>
          <p:cNvGrpSpPr/>
          <p:nvPr/>
        </p:nvGrpSpPr>
        <p:grpSpPr>
          <a:xfrm>
            <a:off x="605950" y="2232094"/>
            <a:ext cx="3679211" cy="3923070"/>
            <a:chOff x="2647589" y="2566219"/>
            <a:chExt cx="3679211" cy="3923070"/>
          </a:xfrm>
        </p:grpSpPr>
        <p:sp>
          <p:nvSpPr>
            <p:cNvPr id="9" name="Freeform 8"/>
            <p:cNvSpPr/>
            <p:nvPr/>
          </p:nvSpPr>
          <p:spPr>
            <a:xfrm>
              <a:off x="3392972" y="4527754"/>
              <a:ext cx="488971" cy="931729"/>
            </a:xfrm>
            <a:custGeom>
              <a:avLst/>
              <a:gdLst>
                <a:gd name="connsiteX0" fmla="*/ 0 w 488971"/>
                <a:gd name="connsiteY0" fmla="*/ 0 h 931729"/>
                <a:gd name="connsiteX1" fmla="*/ 244485 w 488971"/>
                <a:gd name="connsiteY1" fmla="*/ 0 h 931729"/>
                <a:gd name="connsiteX2" fmla="*/ 244485 w 488971"/>
                <a:gd name="connsiteY2" fmla="*/ 931729 h 931729"/>
                <a:gd name="connsiteX3" fmla="*/ 488971 w 488971"/>
                <a:gd name="connsiteY3" fmla="*/ 931729 h 931729"/>
              </a:gdLst>
              <a:ahLst/>
              <a:cxnLst>
                <a:cxn ang="0">
                  <a:pos x="connsiteX0" y="connsiteY0"/>
                </a:cxn>
                <a:cxn ang="0">
                  <a:pos x="connsiteX1" y="connsiteY1"/>
                </a:cxn>
                <a:cxn ang="0">
                  <a:pos x="connsiteX2" y="connsiteY2"/>
                </a:cxn>
                <a:cxn ang="0">
                  <a:pos x="connsiteX3" y="connsiteY3"/>
                </a:cxn>
              </a:cxnLst>
              <a:rect l="l" t="t" r="r" b="b"/>
              <a:pathLst>
                <a:path w="488971" h="931729">
                  <a:moveTo>
                    <a:pt x="0" y="0"/>
                  </a:moveTo>
                  <a:lnTo>
                    <a:pt x="244485" y="0"/>
                  </a:lnTo>
                  <a:lnTo>
                    <a:pt x="244485" y="931729"/>
                  </a:lnTo>
                  <a:lnTo>
                    <a:pt x="488971" y="9317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880" tIns="439558" rIns="230879" bIns="439559" numCol="1" spcCol="1270" anchor="ctr" anchorCtr="0">
              <a:noAutofit/>
            </a:bodyPr>
            <a:lstStyle/>
            <a:p>
              <a:pPr lvl="0" algn="ctr" defTabSz="222250">
                <a:lnSpc>
                  <a:spcPct val="90000"/>
                </a:lnSpc>
                <a:spcBef>
                  <a:spcPct val="0"/>
                </a:spcBef>
                <a:spcAft>
                  <a:spcPct val="35000"/>
                </a:spcAft>
              </a:pPr>
              <a:endParaRPr lang="en-US" sz="500" kern="1200"/>
            </a:p>
          </p:txBody>
        </p:sp>
        <p:sp>
          <p:nvSpPr>
            <p:cNvPr id="10" name="Freeform 9"/>
            <p:cNvSpPr/>
            <p:nvPr/>
          </p:nvSpPr>
          <p:spPr>
            <a:xfrm>
              <a:off x="3392972" y="4482033"/>
              <a:ext cx="488971" cy="91440"/>
            </a:xfrm>
            <a:custGeom>
              <a:avLst/>
              <a:gdLst>
                <a:gd name="connsiteX0" fmla="*/ 0 w 488971"/>
                <a:gd name="connsiteY0" fmla="*/ 45720 h 91440"/>
                <a:gd name="connsiteX1" fmla="*/ 488971 w 488971"/>
                <a:gd name="connsiteY1" fmla="*/ 45720 h 91440"/>
              </a:gdLst>
              <a:ahLst/>
              <a:cxnLst>
                <a:cxn ang="0">
                  <a:pos x="connsiteX0" y="connsiteY0"/>
                </a:cxn>
                <a:cxn ang="0">
                  <a:pos x="connsiteX1" y="connsiteY1"/>
                </a:cxn>
              </a:cxnLst>
              <a:rect l="l" t="t" r="r" b="b"/>
              <a:pathLst>
                <a:path w="488971" h="91440">
                  <a:moveTo>
                    <a:pt x="0" y="45720"/>
                  </a:moveTo>
                  <a:lnTo>
                    <a:pt x="488971"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4962" tIns="33496" rIns="244961" bIns="33496" numCol="1" spcCol="1270" anchor="ctr" anchorCtr="0">
              <a:noAutofit/>
            </a:bodyPr>
            <a:lstStyle/>
            <a:p>
              <a:pPr lvl="0" algn="ctr" defTabSz="222250">
                <a:lnSpc>
                  <a:spcPct val="90000"/>
                </a:lnSpc>
                <a:spcBef>
                  <a:spcPct val="0"/>
                </a:spcBef>
                <a:spcAft>
                  <a:spcPct val="35000"/>
                </a:spcAft>
              </a:pPr>
              <a:endParaRPr lang="en-US" sz="500" kern="1200"/>
            </a:p>
          </p:txBody>
        </p:sp>
        <p:sp>
          <p:nvSpPr>
            <p:cNvPr id="11" name="Freeform 10"/>
            <p:cNvSpPr/>
            <p:nvPr/>
          </p:nvSpPr>
          <p:spPr>
            <a:xfrm>
              <a:off x="3392972" y="3596024"/>
              <a:ext cx="488971" cy="931729"/>
            </a:xfrm>
            <a:custGeom>
              <a:avLst/>
              <a:gdLst>
                <a:gd name="connsiteX0" fmla="*/ 0 w 488971"/>
                <a:gd name="connsiteY0" fmla="*/ 931729 h 931729"/>
                <a:gd name="connsiteX1" fmla="*/ 244485 w 488971"/>
                <a:gd name="connsiteY1" fmla="*/ 931729 h 931729"/>
                <a:gd name="connsiteX2" fmla="*/ 244485 w 488971"/>
                <a:gd name="connsiteY2" fmla="*/ 0 h 931729"/>
                <a:gd name="connsiteX3" fmla="*/ 488971 w 488971"/>
                <a:gd name="connsiteY3" fmla="*/ 0 h 931729"/>
              </a:gdLst>
              <a:ahLst/>
              <a:cxnLst>
                <a:cxn ang="0">
                  <a:pos x="connsiteX0" y="connsiteY0"/>
                </a:cxn>
                <a:cxn ang="0">
                  <a:pos x="connsiteX1" y="connsiteY1"/>
                </a:cxn>
                <a:cxn ang="0">
                  <a:pos x="connsiteX2" y="connsiteY2"/>
                </a:cxn>
                <a:cxn ang="0">
                  <a:pos x="connsiteX3" y="connsiteY3"/>
                </a:cxn>
              </a:cxnLst>
              <a:rect l="l" t="t" r="r" b="b"/>
              <a:pathLst>
                <a:path w="488971" h="931729">
                  <a:moveTo>
                    <a:pt x="0" y="931729"/>
                  </a:moveTo>
                  <a:lnTo>
                    <a:pt x="244485" y="931729"/>
                  </a:lnTo>
                  <a:lnTo>
                    <a:pt x="244485" y="0"/>
                  </a:lnTo>
                  <a:lnTo>
                    <a:pt x="48897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0880" tIns="439559" rIns="230879" bIns="439558" numCol="1" spcCol="1270" anchor="ctr" anchorCtr="0">
              <a:noAutofit/>
            </a:bodyPr>
            <a:lstStyle/>
            <a:p>
              <a:pPr lvl="0" algn="ctr" defTabSz="222250">
                <a:lnSpc>
                  <a:spcPct val="90000"/>
                </a:lnSpc>
                <a:spcBef>
                  <a:spcPct val="0"/>
                </a:spcBef>
                <a:spcAft>
                  <a:spcPct val="35000"/>
                </a:spcAft>
              </a:pPr>
              <a:endParaRPr lang="en-US" sz="500" kern="1200"/>
            </a:p>
          </p:txBody>
        </p:sp>
        <p:sp>
          <p:nvSpPr>
            <p:cNvPr id="12" name="Freeform 11"/>
            <p:cNvSpPr/>
            <p:nvPr/>
          </p:nvSpPr>
          <p:spPr>
            <a:xfrm rot="16200000">
              <a:off x="1058746" y="4155062"/>
              <a:ext cx="3923070" cy="745383"/>
            </a:xfrm>
            <a:custGeom>
              <a:avLst/>
              <a:gdLst>
                <a:gd name="connsiteX0" fmla="*/ 0 w 3923070"/>
                <a:gd name="connsiteY0" fmla="*/ 0 h 745383"/>
                <a:gd name="connsiteX1" fmla="*/ 3923070 w 3923070"/>
                <a:gd name="connsiteY1" fmla="*/ 0 h 745383"/>
                <a:gd name="connsiteX2" fmla="*/ 3923070 w 3923070"/>
                <a:gd name="connsiteY2" fmla="*/ 745383 h 745383"/>
                <a:gd name="connsiteX3" fmla="*/ 0 w 3923070"/>
                <a:gd name="connsiteY3" fmla="*/ 745383 h 745383"/>
                <a:gd name="connsiteX4" fmla="*/ 0 w 3923070"/>
                <a:gd name="connsiteY4" fmla="*/ 0 h 74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070" h="745383">
                  <a:moveTo>
                    <a:pt x="0" y="0"/>
                  </a:moveTo>
                  <a:lnTo>
                    <a:pt x="3923070" y="0"/>
                  </a:lnTo>
                  <a:lnTo>
                    <a:pt x="3923070" y="745383"/>
                  </a:lnTo>
                  <a:lnTo>
                    <a:pt x="0" y="7453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859" tIns="22859" rIns="22860" bIns="22860" numCol="1" spcCol="1270" anchor="ctr" anchorCtr="0">
              <a:noAutofit/>
            </a:bodyPr>
            <a:lstStyle/>
            <a:p>
              <a:pPr lvl="0" algn="ctr" defTabSz="1600200">
                <a:lnSpc>
                  <a:spcPct val="90000"/>
                </a:lnSpc>
                <a:spcBef>
                  <a:spcPct val="0"/>
                </a:spcBef>
                <a:spcAft>
                  <a:spcPct val="35000"/>
                </a:spcAft>
              </a:pPr>
              <a:r>
                <a:rPr lang="en-US" sz="3600" kern="1200" dirty="0" smtClean="0">
                  <a:latin typeface="Georgia" panose="02040502050405020303" pitchFamily="18" charset="0"/>
                </a:rPr>
                <a:t>Office of Director</a:t>
              </a:r>
              <a:endParaRPr lang="en-US" sz="3600" kern="1200" dirty="0">
                <a:latin typeface="Georgia" panose="02040502050405020303" pitchFamily="18" charset="0"/>
              </a:endParaRPr>
            </a:p>
          </p:txBody>
        </p:sp>
        <p:sp>
          <p:nvSpPr>
            <p:cNvPr id="13" name="Freeform 12"/>
            <p:cNvSpPr/>
            <p:nvPr/>
          </p:nvSpPr>
          <p:spPr>
            <a:xfrm>
              <a:off x="3881941" y="2860282"/>
              <a:ext cx="2444857" cy="745383"/>
            </a:xfrm>
            <a:custGeom>
              <a:avLst/>
              <a:gdLst>
                <a:gd name="connsiteX0" fmla="*/ 0 w 2444857"/>
                <a:gd name="connsiteY0" fmla="*/ 0 h 745383"/>
                <a:gd name="connsiteX1" fmla="*/ 2444857 w 2444857"/>
                <a:gd name="connsiteY1" fmla="*/ 0 h 745383"/>
                <a:gd name="connsiteX2" fmla="*/ 2444857 w 2444857"/>
                <a:gd name="connsiteY2" fmla="*/ 745383 h 745383"/>
                <a:gd name="connsiteX3" fmla="*/ 0 w 2444857"/>
                <a:gd name="connsiteY3" fmla="*/ 745383 h 745383"/>
                <a:gd name="connsiteX4" fmla="*/ 0 w 2444857"/>
                <a:gd name="connsiteY4" fmla="*/ 0 h 74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857" h="745383">
                  <a:moveTo>
                    <a:pt x="0" y="0"/>
                  </a:moveTo>
                  <a:lnTo>
                    <a:pt x="2444857" y="0"/>
                  </a:lnTo>
                  <a:lnTo>
                    <a:pt x="2444857" y="745383"/>
                  </a:lnTo>
                  <a:lnTo>
                    <a:pt x="0" y="7453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Georgia" panose="02040502050405020303" pitchFamily="18" charset="0"/>
                </a:rPr>
                <a:t>Division of Supervision, Enforcement &amp; Fair Lending</a:t>
              </a:r>
              <a:endParaRPr lang="en-US" sz="1600" kern="1200" dirty="0">
                <a:latin typeface="Georgia" panose="02040502050405020303" pitchFamily="18" charset="0"/>
              </a:endParaRPr>
            </a:p>
          </p:txBody>
        </p:sp>
        <p:sp>
          <p:nvSpPr>
            <p:cNvPr id="14" name="Freeform 13"/>
            <p:cNvSpPr/>
            <p:nvPr/>
          </p:nvSpPr>
          <p:spPr>
            <a:xfrm>
              <a:off x="3881943" y="3704806"/>
              <a:ext cx="2444857" cy="745383"/>
            </a:xfrm>
            <a:custGeom>
              <a:avLst/>
              <a:gdLst>
                <a:gd name="connsiteX0" fmla="*/ 0 w 2444857"/>
                <a:gd name="connsiteY0" fmla="*/ 0 h 745383"/>
                <a:gd name="connsiteX1" fmla="*/ 2444857 w 2444857"/>
                <a:gd name="connsiteY1" fmla="*/ 0 h 745383"/>
                <a:gd name="connsiteX2" fmla="*/ 2444857 w 2444857"/>
                <a:gd name="connsiteY2" fmla="*/ 745383 h 745383"/>
                <a:gd name="connsiteX3" fmla="*/ 0 w 2444857"/>
                <a:gd name="connsiteY3" fmla="*/ 745383 h 745383"/>
                <a:gd name="connsiteX4" fmla="*/ 0 w 2444857"/>
                <a:gd name="connsiteY4" fmla="*/ 0 h 74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857" h="745383">
                  <a:moveTo>
                    <a:pt x="0" y="0"/>
                  </a:moveTo>
                  <a:lnTo>
                    <a:pt x="2444857" y="0"/>
                  </a:lnTo>
                  <a:lnTo>
                    <a:pt x="2444857" y="745383"/>
                  </a:lnTo>
                  <a:lnTo>
                    <a:pt x="0" y="7453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Georgia" panose="02040502050405020303" pitchFamily="18" charset="0"/>
                </a:rPr>
                <a:t>Division of Research, Markets &amp; Regulation</a:t>
              </a:r>
              <a:endParaRPr lang="en-US" sz="1600" kern="1200" dirty="0">
                <a:latin typeface="Georgia" panose="02040502050405020303" pitchFamily="18" charset="0"/>
              </a:endParaRPr>
            </a:p>
          </p:txBody>
        </p:sp>
        <p:sp>
          <p:nvSpPr>
            <p:cNvPr id="15" name="Freeform 14"/>
            <p:cNvSpPr/>
            <p:nvPr/>
          </p:nvSpPr>
          <p:spPr>
            <a:xfrm>
              <a:off x="3881942" y="4557138"/>
              <a:ext cx="2444857" cy="745383"/>
            </a:xfrm>
            <a:custGeom>
              <a:avLst/>
              <a:gdLst>
                <a:gd name="connsiteX0" fmla="*/ 0 w 2444857"/>
                <a:gd name="connsiteY0" fmla="*/ 0 h 745383"/>
                <a:gd name="connsiteX1" fmla="*/ 2444857 w 2444857"/>
                <a:gd name="connsiteY1" fmla="*/ 0 h 745383"/>
                <a:gd name="connsiteX2" fmla="*/ 2444857 w 2444857"/>
                <a:gd name="connsiteY2" fmla="*/ 745383 h 745383"/>
                <a:gd name="connsiteX3" fmla="*/ 0 w 2444857"/>
                <a:gd name="connsiteY3" fmla="*/ 745383 h 745383"/>
                <a:gd name="connsiteX4" fmla="*/ 0 w 2444857"/>
                <a:gd name="connsiteY4" fmla="*/ 0 h 74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857" h="745383">
                  <a:moveTo>
                    <a:pt x="0" y="0"/>
                  </a:moveTo>
                  <a:lnTo>
                    <a:pt x="2444857" y="0"/>
                  </a:lnTo>
                  <a:lnTo>
                    <a:pt x="2444857" y="745383"/>
                  </a:lnTo>
                  <a:lnTo>
                    <a:pt x="0" y="7453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Georgia" panose="02040502050405020303" pitchFamily="18" charset="0"/>
                </a:rPr>
                <a:t>Division of Consumer Education &amp; Engagement</a:t>
              </a:r>
              <a:endParaRPr lang="en-US" sz="1600" kern="1200" dirty="0">
                <a:latin typeface="Georgia" panose="02040502050405020303" pitchFamily="18" charset="0"/>
              </a:endParaRPr>
            </a:p>
          </p:txBody>
        </p:sp>
      </p:grpSp>
      <p:sp>
        <p:nvSpPr>
          <p:cNvPr id="16" name="Freeform 15"/>
          <p:cNvSpPr/>
          <p:nvPr/>
        </p:nvSpPr>
        <p:spPr>
          <a:xfrm>
            <a:off x="1840302" y="5084371"/>
            <a:ext cx="2444858" cy="745383"/>
          </a:xfrm>
          <a:custGeom>
            <a:avLst/>
            <a:gdLst>
              <a:gd name="connsiteX0" fmla="*/ 0 w 2444857"/>
              <a:gd name="connsiteY0" fmla="*/ 0 h 745383"/>
              <a:gd name="connsiteX1" fmla="*/ 2444857 w 2444857"/>
              <a:gd name="connsiteY1" fmla="*/ 0 h 745383"/>
              <a:gd name="connsiteX2" fmla="*/ 2444857 w 2444857"/>
              <a:gd name="connsiteY2" fmla="*/ 745383 h 745383"/>
              <a:gd name="connsiteX3" fmla="*/ 0 w 2444857"/>
              <a:gd name="connsiteY3" fmla="*/ 745383 h 745383"/>
              <a:gd name="connsiteX4" fmla="*/ 0 w 2444857"/>
              <a:gd name="connsiteY4" fmla="*/ 0 h 745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857" h="745383">
                <a:moveTo>
                  <a:pt x="0" y="0"/>
                </a:moveTo>
                <a:lnTo>
                  <a:pt x="2444857" y="0"/>
                </a:lnTo>
                <a:lnTo>
                  <a:pt x="2444857" y="745383"/>
                </a:lnTo>
                <a:lnTo>
                  <a:pt x="0" y="7453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Georgia" panose="02040502050405020303" pitchFamily="18" charset="0"/>
              </a:rPr>
              <a:t>Office of Consumer Response </a:t>
            </a:r>
            <a:r>
              <a:rPr lang="en-US" sz="1600" dirty="0" smtClean="0">
                <a:latin typeface="Georgia" panose="02040502050405020303" pitchFamily="18" charset="0"/>
              </a:rPr>
              <a:t>(within Operations Division)</a:t>
            </a:r>
            <a:endParaRPr lang="en-US" sz="1600" kern="1200" dirty="0">
              <a:latin typeface="Georgia" panose="02040502050405020303" pitchFamily="18" charset="0"/>
            </a:endParaRPr>
          </a:p>
        </p:txBody>
      </p:sp>
      <p:sp>
        <p:nvSpPr>
          <p:cNvPr id="17" name="TextBox 16"/>
          <p:cNvSpPr txBox="1"/>
          <p:nvPr/>
        </p:nvSpPr>
        <p:spPr>
          <a:xfrm>
            <a:off x="320040" y="1315244"/>
            <a:ext cx="8447876" cy="830997"/>
          </a:xfrm>
          <a:prstGeom prst="rect">
            <a:avLst/>
          </a:prstGeom>
          <a:noFill/>
        </p:spPr>
        <p:txBody>
          <a:bodyPr wrap="square" rtlCol="0">
            <a:spAutoFit/>
          </a:bodyPr>
          <a:lstStyle/>
          <a:p>
            <a:r>
              <a:rPr lang="en-US" sz="2400" dirty="0" smtClean="0">
                <a:latin typeface="Georgia" panose="02040502050405020303" pitchFamily="18" charset="0"/>
              </a:rPr>
              <a:t>The Bureau is organized first by division and then by offices within those divisions.  Core </a:t>
            </a:r>
            <a:r>
              <a:rPr lang="en-US" sz="2400" dirty="0">
                <a:latin typeface="Georgia" panose="02040502050405020303" pitchFamily="18" charset="0"/>
              </a:rPr>
              <a:t>work performed </a:t>
            </a:r>
            <a:r>
              <a:rPr lang="en-US" sz="2400" dirty="0" smtClean="0">
                <a:latin typeface="Georgia" panose="02040502050405020303" pitchFamily="18" charset="0"/>
              </a:rPr>
              <a:t>by:</a:t>
            </a:r>
            <a:endParaRPr lang="en-US" sz="2400" dirty="0">
              <a:latin typeface="Georgia" panose="02040502050405020303" pitchFamily="18" charset="0"/>
            </a:endParaRPr>
          </a:p>
        </p:txBody>
      </p:sp>
      <p:sp>
        <p:nvSpPr>
          <p:cNvPr id="18" name="Content Placeholder 2"/>
          <p:cNvSpPr txBox="1">
            <a:spLocks/>
          </p:cNvSpPr>
          <p:nvPr/>
        </p:nvSpPr>
        <p:spPr bwMode="auto">
          <a:xfrm>
            <a:off x="5189522" y="2568454"/>
            <a:ext cx="3641756" cy="5728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Font typeface="Arial" pitchFamily="34" charset="0"/>
              <a:buNone/>
            </a:pPr>
            <a:r>
              <a:rPr lang="en-US" sz="1600" kern="0" dirty="0" smtClean="0"/>
              <a:t>responsible for all examination and enforcement work</a:t>
            </a:r>
          </a:p>
          <a:p>
            <a:pPr lvl="1"/>
            <a:endParaRPr lang="en-US" kern="0" dirty="0"/>
          </a:p>
        </p:txBody>
      </p:sp>
      <p:sp>
        <p:nvSpPr>
          <p:cNvPr id="3" name="Right Arrow 2"/>
          <p:cNvSpPr/>
          <p:nvPr/>
        </p:nvSpPr>
        <p:spPr>
          <a:xfrm>
            <a:off x="4500858" y="2619727"/>
            <a:ext cx="472965" cy="470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500857" y="3377001"/>
            <a:ext cx="472965" cy="470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bwMode="auto">
          <a:xfrm>
            <a:off x="5255211" y="3370681"/>
            <a:ext cx="3641756" cy="5728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Font typeface="Arial" pitchFamily="34" charset="0"/>
              <a:buNone/>
            </a:pPr>
            <a:r>
              <a:rPr lang="en-US" sz="1600" kern="0" dirty="0" smtClean="0"/>
              <a:t>responsible for market monitoring, market studies, and rulemaking</a:t>
            </a:r>
          </a:p>
          <a:p>
            <a:pPr lvl="1"/>
            <a:endParaRPr lang="en-US" kern="0" dirty="0"/>
          </a:p>
        </p:txBody>
      </p:sp>
      <p:sp>
        <p:nvSpPr>
          <p:cNvPr id="21" name="Content Placeholder 2"/>
          <p:cNvSpPr txBox="1">
            <a:spLocks/>
          </p:cNvSpPr>
          <p:nvPr/>
        </p:nvSpPr>
        <p:spPr bwMode="auto">
          <a:xfrm>
            <a:off x="5255211" y="4223013"/>
            <a:ext cx="3641756" cy="5728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Font typeface="Arial" pitchFamily="34" charset="0"/>
              <a:buNone/>
            </a:pPr>
            <a:r>
              <a:rPr lang="en-US" sz="1600" kern="0" dirty="0" smtClean="0"/>
              <a:t>responsible for external outreach and messaging to consumers</a:t>
            </a:r>
          </a:p>
          <a:p>
            <a:pPr lvl="1"/>
            <a:endParaRPr lang="en-US" kern="0" dirty="0"/>
          </a:p>
        </p:txBody>
      </p:sp>
      <p:sp>
        <p:nvSpPr>
          <p:cNvPr id="22" name="Content Placeholder 2"/>
          <p:cNvSpPr txBox="1">
            <a:spLocks/>
          </p:cNvSpPr>
          <p:nvPr/>
        </p:nvSpPr>
        <p:spPr bwMode="auto">
          <a:xfrm>
            <a:off x="5255211" y="5135036"/>
            <a:ext cx="3641756" cy="5728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Font typeface="Arial" pitchFamily="34" charset="0"/>
              <a:buNone/>
            </a:pPr>
            <a:r>
              <a:rPr lang="en-US" sz="1600" kern="0" dirty="0" smtClean="0"/>
              <a:t>responsible for collecting, investigating, and responding to consumer complaints</a:t>
            </a:r>
          </a:p>
          <a:p>
            <a:pPr lvl="1"/>
            <a:endParaRPr lang="en-US" kern="0" dirty="0"/>
          </a:p>
        </p:txBody>
      </p:sp>
      <p:sp>
        <p:nvSpPr>
          <p:cNvPr id="23" name="Right Arrow 22"/>
          <p:cNvSpPr/>
          <p:nvPr/>
        </p:nvSpPr>
        <p:spPr>
          <a:xfrm>
            <a:off x="4500856" y="4274285"/>
            <a:ext cx="472965" cy="470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00855" y="5132232"/>
            <a:ext cx="472965" cy="470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54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15</a:t>
            </a:fld>
            <a:endParaRPr lang="en-US" dirty="0">
              <a:solidFill>
                <a:srgbClr val="FFFFFF"/>
              </a:solidFill>
            </a:endParaRPr>
          </a:p>
        </p:txBody>
      </p:sp>
      <p:sp>
        <p:nvSpPr>
          <p:cNvPr id="5" name="Title 4"/>
          <p:cNvSpPr>
            <a:spLocks noGrp="1"/>
          </p:cNvSpPr>
          <p:nvPr>
            <p:ph type="ctrTitle"/>
          </p:nvPr>
        </p:nvSpPr>
        <p:spPr/>
        <p:txBody>
          <a:bodyPr/>
          <a:lstStyle/>
          <a:p>
            <a:r>
              <a:rPr lang="en-US" dirty="0" smtClean="0"/>
              <a:t>Part III: </a:t>
            </a:r>
            <a:br>
              <a:rPr lang="en-US" dirty="0" smtClean="0"/>
            </a:br>
            <a:r>
              <a:rPr lang="en-US" dirty="0" smtClean="0"/>
              <a:t>2017 Update</a:t>
            </a:r>
            <a:endParaRPr lang="en-US" dirty="0"/>
          </a:p>
        </p:txBody>
      </p:sp>
    </p:spTree>
    <p:extLst>
      <p:ext uri="{BB962C8B-B14F-4D97-AF65-F5344CB8AC3E}">
        <p14:creationId xmlns:p14="http://schemas.microsoft.com/office/powerpoint/2010/main" val="2190592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16</a:t>
            </a:fld>
            <a:endParaRPr lang="en-US" dirty="0"/>
          </a:p>
        </p:txBody>
      </p:sp>
      <p:sp>
        <p:nvSpPr>
          <p:cNvPr id="3" name="Title 2"/>
          <p:cNvSpPr>
            <a:spLocks noGrp="1"/>
          </p:cNvSpPr>
          <p:nvPr>
            <p:ph type="ctrTitle"/>
          </p:nvPr>
        </p:nvSpPr>
        <p:spPr/>
        <p:txBody>
          <a:bodyPr/>
          <a:lstStyle/>
          <a:p>
            <a:r>
              <a:rPr lang="en-US" dirty="0" smtClean="0"/>
              <a:t>Supervision</a:t>
            </a:r>
            <a:endParaRPr lang="en-US" dirty="0"/>
          </a:p>
        </p:txBody>
      </p:sp>
    </p:spTree>
    <p:extLst>
      <p:ext uri="{BB962C8B-B14F-4D97-AF65-F5344CB8AC3E}">
        <p14:creationId xmlns:p14="http://schemas.microsoft.com/office/powerpoint/2010/main" val="332607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Does the Bureau Choose </a:t>
            </a:r>
            <a:br>
              <a:rPr lang="en-US" dirty="0" smtClean="0"/>
            </a:br>
            <a:r>
              <a:rPr lang="en-US" dirty="0" smtClean="0"/>
              <a:t>Who to Examine?</a:t>
            </a:r>
            <a:endParaRPr lang="en-US" dirty="0"/>
          </a:p>
        </p:txBody>
      </p:sp>
      <p:sp>
        <p:nvSpPr>
          <p:cNvPr id="5" name="Content Placeholder 4"/>
          <p:cNvSpPr>
            <a:spLocks noGrp="1"/>
          </p:cNvSpPr>
          <p:nvPr>
            <p:ph idx="1"/>
          </p:nvPr>
        </p:nvSpPr>
        <p:spPr/>
        <p:txBody>
          <a:bodyPr/>
          <a:lstStyle/>
          <a:p>
            <a:pPr marL="0" indent="0">
              <a:spcAft>
                <a:spcPts val="1800"/>
              </a:spcAft>
              <a:buNone/>
            </a:pPr>
            <a:endParaRPr lang="en-US" sz="3200" dirty="0"/>
          </a:p>
          <a:p>
            <a:pPr lvl="1">
              <a:spcAft>
                <a:spcPts val="1800"/>
              </a:spcAft>
            </a:pPr>
            <a:endParaRPr lang="en-US" dirty="0" smtClean="0"/>
          </a:p>
          <a:p>
            <a:pPr marL="457200" lvl="1" indent="0">
              <a:buNone/>
            </a:pPr>
            <a:endParaRPr lang="en-US"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17</a:t>
            </a:fld>
            <a:endParaRPr lang="en-US" dirty="0"/>
          </a:p>
        </p:txBody>
      </p:sp>
      <p:sp>
        <p:nvSpPr>
          <p:cNvPr id="6" name="Content Placeholder 4"/>
          <p:cNvSpPr txBox="1">
            <a:spLocks/>
          </p:cNvSpPr>
          <p:nvPr/>
        </p:nvSpPr>
        <p:spPr bwMode="auto">
          <a:xfrm>
            <a:off x="442943" y="1370980"/>
            <a:ext cx="8503920" cy="5047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a:spcAft>
                <a:spcPts val="1800"/>
              </a:spcAft>
            </a:pPr>
            <a:r>
              <a:rPr lang="en-US" kern="0" dirty="0" smtClean="0"/>
              <a:t>Unlike prudential regulators, the Bureau does not operate on a static exam schedule</a:t>
            </a:r>
          </a:p>
          <a:p>
            <a:pPr>
              <a:spcAft>
                <a:spcPts val="1800"/>
              </a:spcAft>
            </a:pPr>
            <a:r>
              <a:rPr lang="en-US" kern="0" dirty="0" smtClean="0"/>
              <a:t>Supervision prioritizes exam work through a “risk based” approach that focuses on:</a:t>
            </a:r>
          </a:p>
          <a:p>
            <a:pPr lvl="1">
              <a:spcAft>
                <a:spcPts val="1800"/>
              </a:spcAft>
            </a:pPr>
            <a:r>
              <a:rPr lang="en-US" kern="0" dirty="0" smtClean="0"/>
              <a:t>Size of a product market</a:t>
            </a:r>
          </a:p>
          <a:p>
            <a:pPr lvl="1">
              <a:spcAft>
                <a:spcPts val="1800"/>
              </a:spcAft>
            </a:pPr>
            <a:r>
              <a:rPr lang="en-US" kern="0" dirty="0" smtClean="0"/>
              <a:t>Regulated entity’s share in that product market</a:t>
            </a:r>
          </a:p>
          <a:p>
            <a:pPr lvl="1">
              <a:spcAft>
                <a:spcPts val="1800"/>
              </a:spcAft>
            </a:pPr>
            <a:r>
              <a:rPr lang="en-US" kern="0" dirty="0" smtClean="0"/>
              <a:t>Potential for consumer harm related to a particular product market</a:t>
            </a:r>
          </a:p>
          <a:p>
            <a:pPr lvl="1">
              <a:spcAft>
                <a:spcPts val="1800"/>
              </a:spcAft>
            </a:pPr>
            <a:r>
              <a:rPr lang="en-US" kern="0" dirty="0" smtClean="0"/>
              <a:t>Market intelligence, including consumer complaints, whistleblower tips, and information sharing with other regulators and law enforcement agencies</a:t>
            </a:r>
          </a:p>
          <a:p>
            <a:pPr>
              <a:spcAft>
                <a:spcPts val="1800"/>
              </a:spcAft>
            </a:pPr>
            <a:r>
              <a:rPr lang="en-US" kern="0" dirty="0" smtClean="0"/>
              <a:t>Supervision must also coordinate priorities and resources with active Enforcement office</a:t>
            </a:r>
          </a:p>
          <a:p>
            <a:pPr marL="457200" lvl="1" indent="0">
              <a:buFont typeface="Calibri" pitchFamily="34" charset="0"/>
              <a:buNone/>
            </a:pPr>
            <a:endParaRPr lang="en-US" kern="0" dirty="0"/>
          </a:p>
        </p:txBody>
      </p:sp>
    </p:spTree>
    <p:extLst>
      <p:ext uri="{BB962C8B-B14F-4D97-AF65-F5344CB8AC3E}">
        <p14:creationId xmlns:p14="http://schemas.microsoft.com/office/powerpoint/2010/main" val="1581216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Strengthened </a:t>
            </a:r>
            <a:r>
              <a:rPr lang="en-US" sz="3600" u="sng" dirty="0" smtClean="0"/>
              <a:t>AND</a:t>
            </a:r>
            <a:r>
              <a:rPr lang="en-US" sz="3600" dirty="0" smtClean="0"/>
              <a:t> Curtailed?</a:t>
            </a:r>
            <a:endParaRPr lang="en-US" sz="3600" dirty="0"/>
          </a:p>
        </p:txBody>
      </p:sp>
      <p:sp>
        <p:nvSpPr>
          <p:cNvPr id="3" name="Content Placeholder 2"/>
          <p:cNvSpPr>
            <a:spLocks noGrp="1"/>
          </p:cNvSpPr>
          <p:nvPr>
            <p:ph idx="1"/>
          </p:nvPr>
        </p:nvSpPr>
        <p:spPr>
          <a:xfrm>
            <a:off x="320040" y="1269886"/>
            <a:ext cx="8379313" cy="5240641"/>
          </a:xfrm>
        </p:spPr>
        <p:txBody>
          <a:bodyPr/>
          <a:lstStyle/>
          <a:p>
            <a:pPr>
              <a:spcAft>
                <a:spcPts val="1200"/>
              </a:spcAft>
            </a:pPr>
            <a:r>
              <a:rPr lang="en-US" sz="2600" dirty="0" smtClean="0"/>
              <a:t>There may be an uptick in Supervisory activity under a new Director</a:t>
            </a:r>
          </a:p>
          <a:p>
            <a:pPr lvl="1">
              <a:spcAft>
                <a:spcPts val="1200"/>
              </a:spcAft>
            </a:pPr>
            <a:r>
              <a:rPr lang="en-US" sz="2000" dirty="0" smtClean="0"/>
              <a:t>Banking regulators (OCC, Fed, state banking commissions) have traditionally regulated financial institutions through Supervisory examinations</a:t>
            </a:r>
          </a:p>
          <a:p>
            <a:pPr lvl="1">
              <a:spcAft>
                <a:spcPts val="1200"/>
              </a:spcAft>
            </a:pPr>
            <a:r>
              <a:rPr lang="en-US" sz="2000" dirty="0"/>
              <a:t>E</a:t>
            </a:r>
            <a:r>
              <a:rPr lang="en-US" sz="2000" dirty="0" smtClean="0"/>
              <a:t>nforcement actions are rare</a:t>
            </a:r>
          </a:p>
          <a:p>
            <a:pPr lvl="1">
              <a:spcAft>
                <a:spcPts val="1200"/>
              </a:spcAft>
            </a:pPr>
            <a:r>
              <a:rPr lang="en-US" sz="2000" dirty="0" smtClean="0"/>
              <a:t>Supervisory process is confidential</a:t>
            </a:r>
          </a:p>
          <a:p>
            <a:pPr>
              <a:spcAft>
                <a:spcPts val="1200"/>
              </a:spcAft>
            </a:pPr>
            <a:r>
              <a:rPr lang="en-US" sz="2600" dirty="0" smtClean="0"/>
              <a:t>At the same time…expansion of non-Bank Supervision to new entities could be curtailed</a:t>
            </a:r>
          </a:p>
          <a:p>
            <a:pPr lvl="1">
              <a:spcAft>
                <a:spcPts val="1200"/>
              </a:spcAft>
            </a:pPr>
            <a:r>
              <a:rPr lang="en-US" sz="2000" dirty="0" smtClean="0"/>
              <a:t>Examinations of service providers</a:t>
            </a:r>
          </a:p>
          <a:p>
            <a:pPr lvl="1">
              <a:spcAft>
                <a:spcPts val="1200"/>
              </a:spcAft>
            </a:pPr>
            <a:r>
              <a:rPr lang="en-US" sz="2000" dirty="0" smtClean="0"/>
              <a:t>Supervision of other “larger participants” in the market for consumer financial products and services (e.g., installment and vehicle title lenders)</a:t>
            </a:r>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18</a:t>
            </a:fld>
            <a:endParaRPr lang="en-US" dirty="0"/>
          </a:p>
        </p:txBody>
      </p:sp>
    </p:spTree>
    <p:extLst>
      <p:ext uri="{BB962C8B-B14F-4D97-AF65-F5344CB8AC3E}">
        <p14:creationId xmlns:p14="http://schemas.microsoft.com/office/powerpoint/2010/main" val="210684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2017 Supervisory Activity</a:t>
            </a:r>
            <a:endParaRPr lang="en-US"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19</a:t>
            </a:fld>
            <a:endParaRPr lang="en-US" dirty="0"/>
          </a:p>
        </p:txBody>
      </p:sp>
      <p:sp>
        <p:nvSpPr>
          <p:cNvPr id="20" name="TextBox 19"/>
          <p:cNvSpPr txBox="1"/>
          <p:nvPr/>
        </p:nvSpPr>
        <p:spPr>
          <a:xfrm>
            <a:off x="1122947" y="1748589"/>
            <a:ext cx="4876800" cy="369332"/>
          </a:xfrm>
          <a:prstGeom prst="rect">
            <a:avLst/>
          </a:prstGeom>
          <a:noFill/>
        </p:spPr>
        <p:txBody>
          <a:bodyPr wrap="square" rtlCol="0">
            <a:spAutoFit/>
          </a:bodyPr>
          <a:lstStyle/>
          <a:p>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3345968" y="3229982"/>
            <a:ext cx="3876675" cy="933450"/>
          </a:xfrm>
          <a:prstGeom prst="rect">
            <a:avLst/>
          </a:prstGeom>
        </p:spPr>
      </p:pic>
      <p:pic>
        <p:nvPicPr>
          <p:cNvPr id="6" name="Picture 5"/>
          <p:cNvPicPr>
            <a:picLocks noChangeAspect="1"/>
          </p:cNvPicPr>
          <p:nvPr/>
        </p:nvPicPr>
        <p:blipFill>
          <a:blip r:embed="rId4"/>
          <a:stretch>
            <a:fillRect/>
          </a:stretch>
        </p:blipFill>
        <p:spPr>
          <a:xfrm>
            <a:off x="162519" y="1281864"/>
            <a:ext cx="4778758" cy="5210376"/>
          </a:xfrm>
          <a:prstGeom prst="rect">
            <a:avLst/>
          </a:prstGeom>
          <a:ln>
            <a:solidFill>
              <a:schemeClr val="bg2">
                <a:lumMod val="10000"/>
              </a:schemeClr>
            </a:solidFill>
          </a:ln>
          <a:effectLst>
            <a:outerShdw blurRad="50800" dist="38100" algn="l" rotWithShape="0">
              <a:prstClr val="black">
                <a:alpha val="40000"/>
              </a:prstClr>
            </a:outerShdw>
          </a:effectLst>
        </p:spPr>
      </p:pic>
      <p:pic>
        <p:nvPicPr>
          <p:cNvPr id="8" name="Picture 7"/>
          <p:cNvPicPr>
            <a:picLocks noChangeAspect="1"/>
          </p:cNvPicPr>
          <p:nvPr/>
        </p:nvPicPr>
        <p:blipFill>
          <a:blip r:embed="rId5"/>
          <a:stretch>
            <a:fillRect/>
          </a:stretch>
        </p:blipFill>
        <p:spPr>
          <a:xfrm>
            <a:off x="3424743" y="2278866"/>
            <a:ext cx="5102191" cy="2619270"/>
          </a:xfrm>
          <a:prstGeom prst="rect">
            <a:avLst/>
          </a:prstGeom>
          <a:effectLst>
            <a:outerShdw blurRad="50800" dist="38100" algn="l" rotWithShape="0">
              <a:prstClr val="black">
                <a:alpha val="40000"/>
              </a:prstClr>
            </a:outerShdw>
          </a:effectLst>
        </p:spPr>
      </p:pic>
      <p:pic>
        <p:nvPicPr>
          <p:cNvPr id="10" name="Picture 9"/>
          <p:cNvPicPr>
            <a:picLocks noChangeAspect="1"/>
          </p:cNvPicPr>
          <p:nvPr/>
        </p:nvPicPr>
        <p:blipFill>
          <a:blip r:embed="rId6"/>
          <a:stretch>
            <a:fillRect/>
          </a:stretch>
        </p:blipFill>
        <p:spPr>
          <a:xfrm>
            <a:off x="2352675" y="5183305"/>
            <a:ext cx="4657725" cy="771525"/>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88448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Overview</a:t>
            </a:r>
            <a:endParaRPr lang="en-US" sz="3600" dirty="0"/>
          </a:p>
        </p:txBody>
      </p:sp>
      <p:sp>
        <p:nvSpPr>
          <p:cNvPr id="5" name="Content Placeholder 4"/>
          <p:cNvSpPr>
            <a:spLocks noGrp="1"/>
          </p:cNvSpPr>
          <p:nvPr>
            <p:ph idx="1"/>
          </p:nvPr>
        </p:nvSpPr>
        <p:spPr>
          <a:xfrm>
            <a:off x="320040" y="1365504"/>
            <a:ext cx="8503920" cy="5047488"/>
          </a:xfrm>
        </p:spPr>
        <p:txBody>
          <a:bodyPr/>
          <a:lstStyle/>
          <a:p>
            <a:pPr marL="738188" indent="-738188">
              <a:spcAft>
                <a:spcPts val="1200"/>
              </a:spcAft>
              <a:buFont typeface="+mj-lt"/>
              <a:buAutoNum type="romanUcPeriod"/>
            </a:pPr>
            <a:r>
              <a:rPr lang="en-US" sz="2800" dirty="0" smtClean="0"/>
              <a:t>The Changing of the Guard</a:t>
            </a:r>
          </a:p>
          <a:p>
            <a:pPr lvl="1">
              <a:spcAft>
                <a:spcPts val="1200"/>
              </a:spcAft>
            </a:pPr>
            <a:r>
              <a:rPr lang="en-US" sz="2000" dirty="0" smtClean="0"/>
              <a:t>Status of new (Acting) Director</a:t>
            </a:r>
          </a:p>
          <a:p>
            <a:pPr lvl="1">
              <a:spcAft>
                <a:spcPts val="1200"/>
              </a:spcAft>
            </a:pPr>
            <a:r>
              <a:rPr lang="en-US" sz="2000" dirty="0" smtClean="0"/>
              <a:t>Current impacts</a:t>
            </a:r>
          </a:p>
          <a:p>
            <a:pPr marL="738188" indent="-738188">
              <a:spcAft>
                <a:spcPts val="1200"/>
              </a:spcAft>
              <a:buFont typeface="+mj-lt"/>
              <a:buAutoNum type="romanUcPeriod" startAt="2"/>
            </a:pPr>
            <a:r>
              <a:rPr lang="en-US" sz="2800" dirty="0" smtClean="0"/>
              <a:t>CFPB Refresher</a:t>
            </a:r>
          </a:p>
          <a:p>
            <a:pPr lvl="1">
              <a:spcAft>
                <a:spcPts val="1200"/>
              </a:spcAft>
            </a:pPr>
            <a:r>
              <a:rPr lang="en-US" sz="2000" dirty="0" smtClean="0"/>
              <a:t>How does the Bureau’s structure impact the timing and extent of change?</a:t>
            </a:r>
          </a:p>
          <a:p>
            <a:pPr lvl="1">
              <a:spcAft>
                <a:spcPts val="1200"/>
              </a:spcAft>
            </a:pPr>
            <a:r>
              <a:rPr lang="en-US" sz="2000" dirty="0" smtClean="0"/>
              <a:t>Possible policy shifts at the Bureau and beyond</a:t>
            </a:r>
            <a:endParaRPr lang="en-US" sz="2000" dirty="0"/>
          </a:p>
          <a:p>
            <a:pPr marL="738188" indent="-738188">
              <a:spcAft>
                <a:spcPts val="1200"/>
              </a:spcAft>
              <a:buFont typeface="+mj-lt"/>
              <a:buAutoNum type="romanUcPeriod" startAt="2"/>
            </a:pPr>
            <a:r>
              <a:rPr lang="en-US" sz="2800" dirty="0" smtClean="0"/>
              <a:t>2017 in Review</a:t>
            </a:r>
            <a:endParaRPr lang="en-US" sz="2800" dirty="0"/>
          </a:p>
          <a:p>
            <a:pPr lvl="1">
              <a:spcAft>
                <a:spcPts val="1200"/>
              </a:spcAft>
            </a:pPr>
            <a:r>
              <a:rPr lang="en-US" sz="2000" dirty="0" smtClean="0"/>
              <a:t>Supervision</a:t>
            </a:r>
            <a:endParaRPr lang="en-US" sz="2000" dirty="0"/>
          </a:p>
          <a:p>
            <a:pPr lvl="1">
              <a:spcAft>
                <a:spcPts val="1200"/>
              </a:spcAft>
            </a:pPr>
            <a:r>
              <a:rPr lang="en-US" sz="2000" dirty="0" smtClean="0"/>
              <a:t>Enforcement</a:t>
            </a:r>
          </a:p>
          <a:p>
            <a:pPr lvl="1">
              <a:spcAft>
                <a:spcPts val="1200"/>
              </a:spcAft>
            </a:pPr>
            <a:r>
              <a:rPr lang="en-US" sz="2000" dirty="0" smtClean="0"/>
              <a:t>Regulation</a:t>
            </a:r>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2</a:t>
            </a:fld>
            <a:endParaRPr lang="en-US" dirty="0"/>
          </a:p>
        </p:txBody>
      </p:sp>
    </p:spTree>
    <p:extLst>
      <p:ext uri="{BB962C8B-B14F-4D97-AF65-F5344CB8AC3E}">
        <p14:creationId xmlns:p14="http://schemas.microsoft.com/office/powerpoint/2010/main" val="579047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Notable Supervisory Activity</a:t>
            </a:r>
            <a:endParaRPr lang="en-US" dirty="0"/>
          </a:p>
        </p:txBody>
      </p:sp>
      <p:sp>
        <p:nvSpPr>
          <p:cNvPr id="3" name="Content Placeholder 2"/>
          <p:cNvSpPr>
            <a:spLocks noGrp="1"/>
          </p:cNvSpPr>
          <p:nvPr>
            <p:ph idx="1"/>
          </p:nvPr>
        </p:nvSpPr>
        <p:spPr>
          <a:xfrm>
            <a:off x="320040" y="1196104"/>
            <a:ext cx="8503920" cy="5317237"/>
          </a:xfrm>
        </p:spPr>
        <p:txBody>
          <a:bodyPr/>
          <a:lstStyle/>
          <a:p>
            <a:r>
              <a:rPr lang="en-US" sz="2000" b="1" dirty="0" smtClean="0"/>
              <a:t>Consumer Reporting Special Edition</a:t>
            </a:r>
            <a:r>
              <a:rPr lang="en-US" sz="2000" dirty="0" smtClean="0"/>
              <a:t> (March 2017)</a:t>
            </a:r>
          </a:p>
          <a:p>
            <a:pPr lvl="1"/>
            <a:r>
              <a:rPr lang="en-US" sz="1600" dirty="0" smtClean="0"/>
              <a:t>Bureau releases a “special edition” </a:t>
            </a:r>
            <a:r>
              <a:rPr lang="en-US" sz="1600" dirty="0"/>
              <a:t>for high priority areas </a:t>
            </a:r>
            <a:r>
              <a:rPr lang="en-US" sz="1600" dirty="0" smtClean="0"/>
              <a:t>to </a:t>
            </a:r>
            <a:r>
              <a:rPr lang="en-US" sz="1600" dirty="0"/>
              <a:t>focus attention on and communicate its expectations </a:t>
            </a:r>
            <a:r>
              <a:rPr lang="en-US" sz="1600" dirty="0" smtClean="0"/>
              <a:t>regarding </a:t>
            </a:r>
            <a:r>
              <a:rPr lang="en-US" sz="1600" dirty="0"/>
              <a:t>a particular </a:t>
            </a:r>
            <a:r>
              <a:rPr lang="en-US" sz="1600" dirty="0" smtClean="0"/>
              <a:t>market.</a:t>
            </a:r>
            <a:endParaRPr lang="en-US" sz="1600" dirty="0"/>
          </a:p>
          <a:p>
            <a:pPr lvl="1"/>
            <a:r>
              <a:rPr lang="en-US" sz="1600" dirty="0" smtClean="0"/>
              <a:t>Sets out “vision” of a consumer credit system, relying on Reg</a:t>
            </a:r>
            <a:r>
              <a:rPr lang="en-US" sz="1600" dirty="0"/>
              <a:t>.</a:t>
            </a:r>
            <a:r>
              <a:rPr lang="en-US" sz="1600" dirty="0" smtClean="0"/>
              <a:t> V framework</a:t>
            </a:r>
          </a:p>
          <a:p>
            <a:pPr lvl="1"/>
            <a:r>
              <a:rPr lang="en-US" sz="1600" dirty="0" smtClean="0"/>
              <a:t>Focus on furnishers and vendor oversight</a:t>
            </a:r>
          </a:p>
          <a:p>
            <a:r>
              <a:rPr lang="en-US" sz="2000" b="1" dirty="0" smtClean="0"/>
              <a:t>Spring Edition</a:t>
            </a:r>
            <a:r>
              <a:rPr lang="en-US" sz="2000" dirty="0" smtClean="0"/>
              <a:t> (April 2017)</a:t>
            </a:r>
          </a:p>
          <a:p>
            <a:pPr lvl="1"/>
            <a:r>
              <a:rPr lang="en-US" sz="1600" dirty="0" smtClean="0"/>
              <a:t>Supervisory resolutions resulting in $6.1 million in restitution to more than 16,000 consumers during the review period.</a:t>
            </a:r>
          </a:p>
          <a:p>
            <a:pPr lvl="1"/>
            <a:r>
              <a:rPr lang="en-US" sz="1600" dirty="0" smtClean="0"/>
              <a:t>Focus on mortgage origination (Ability to Repay rule), mortgage servicing (loss mitigation), student loan servicing (unfair practice in connection with deferments), and fair lending (proxy methodology)</a:t>
            </a:r>
          </a:p>
          <a:p>
            <a:r>
              <a:rPr lang="en-US" sz="2000" b="1" dirty="0" smtClean="0"/>
              <a:t>Summer Edition</a:t>
            </a:r>
            <a:r>
              <a:rPr lang="en-US" sz="2000" dirty="0" smtClean="0"/>
              <a:t> (September 2017)</a:t>
            </a:r>
          </a:p>
          <a:p>
            <a:pPr lvl="1"/>
            <a:r>
              <a:rPr lang="en-US" sz="1600" dirty="0" smtClean="0"/>
              <a:t>Supervisory resolutions resulting in $14 million in restitution to 104,000 consumers</a:t>
            </a:r>
          </a:p>
          <a:p>
            <a:pPr lvl="1"/>
            <a:r>
              <a:rPr lang="en-US" sz="1600" dirty="0" smtClean="0"/>
              <a:t>Discusses Enforcement referral process known as “ARC.” In FY 2016, 10 percent of all examinations were ultimately referred to Enforcement, or one-third of exams considered in ARC process</a:t>
            </a:r>
          </a:p>
          <a:p>
            <a:pPr lvl="1"/>
            <a:r>
              <a:rPr lang="en-US" sz="1600" dirty="0" smtClean="0"/>
              <a:t>Focus on auto loan servicing (repossessions as unfair practice), credit cards (Reg. Z, UDAAP), debt collection (FDCPA, UDAAP), deposits (Reg. E, UDAAP) </a:t>
            </a:r>
          </a:p>
          <a:p>
            <a:endParaRPr lang="en-US" dirty="0" smtClean="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20</a:t>
            </a:fld>
            <a:endParaRPr lang="en-US" dirty="0"/>
          </a:p>
        </p:txBody>
      </p:sp>
    </p:spTree>
    <p:extLst>
      <p:ext uri="{BB962C8B-B14F-4D97-AF65-F5344CB8AC3E}">
        <p14:creationId xmlns:p14="http://schemas.microsoft.com/office/powerpoint/2010/main" val="199723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21</a:t>
            </a:fld>
            <a:endParaRPr lang="en-US" dirty="0">
              <a:solidFill>
                <a:srgbClr val="FFFFFF"/>
              </a:solidFill>
            </a:endParaRPr>
          </a:p>
        </p:txBody>
      </p:sp>
      <p:sp>
        <p:nvSpPr>
          <p:cNvPr id="5" name="Title 4"/>
          <p:cNvSpPr>
            <a:spLocks noGrp="1"/>
          </p:cNvSpPr>
          <p:nvPr>
            <p:ph type="ctrTitle"/>
          </p:nvPr>
        </p:nvSpPr>
        <p:spPr/>
        <p:txBody>
          <a:bodyPr/>
          <a:lstStyle/>
          <a:p>
            <a:r>
              <a:rPr lang="en-US" dirty="0" smtClean="0"/>
              <a:t>Enforcement</a:t>
            </a:r>
            <a:endParaRPr lang="en-US" dirty="0"/>
          </a:p>
        </p:txBody>
      </p:sp>
    </p:spTree>
    <p:extLst>
      <p:ext uri="{BB962C8B-B14F-4D97-AF65-F5344CB8AC3E}">
        <p14:creationId xmlns:p14="http://schemas.microsoft.com/office/powerpoint/2010/main" val="317007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Aggressive Enforcement Agenda Under Director </a:t>
            </a:r>
            <a:r>
              <a:rPr lang="en-US" sz="3600" dirty="0" err="1" smtClean="0"/>
              <a:t>Cordray</a:t>
            </a:r>
            <a:endParaRPr lang="en-US" sz="2800" dirty="0"/>
          </a:p>
        </p:txBody>
      </p:sp>
      <p:sp>
        <p:nvSpPr>
          <p:cNvPr id="3" name="Content Placeholder 2"/>
          <p:cNvSpPr>
            <a:spLocks noGrp="1"/>
          </p:cNvSpPr>
          <p:nvPr>
            <p:ph idx="1"/>
          </p:nvPr>
        </p:nvSpPr>
        <p:spPr>
          <a:xfrm>
            <a:off x="320040" y="1453223"/>
            <a:ext cx="8503920" cy="4645573"/>
          </a:xfrm>
        </p:spPr>
        <p:txBody>
          <a:bodyPr/>
          <a:lstStyle/>
          <a:p>
            <a:pPr>
              <a:spcAft>
                <a:spcPts val="1200"/>
              </a:spcAft>
            </a:pPr>
            <a:r>
              <a:rPr lang="en-US" dirty="0" smtClean="0"/>
              <a:t>The Bureau launched </a:t>
            </a:r>
            <a:r>
              <a:rPr lang="en-US" dirty="0"/>
              <a:t>investigations and brought enforcement actions across many areas, such as credit card add-on products, student loans and loan servicing, mortgages and mortgage servicing, debt collection, and consumer credit </a:t>
            </a:r>
            <a:r>
              <a:rPr lang="en-US" dirty="0" smtClean="0"/>
              <a:t>reporting</a:t>
            </a:r>
          </a:p>
          <a:p>
            <a:pPr>
              <a:spcAft>
                <a:spcPts val="1200"/>
              </a:spcAft>
            </a:pPr>
            <a:r>
              <a:rPr lang="en-US" dirty="0" smtClean="0"/>
              <a:t>It tallied more </a:t>
            </a:r>
            <a:r>
              <a:rPr lang="en-US" dirty="0"/>
              <a:t>than $600 million in </a:t>
            </a:r>
            <a:r>
              <a:rPr lang="en-US" dirty="0" smtClean="0"/>
              <a:t>penalties. In </a:t>
            </a:r>
            <a:r>
              <a:rPr lang="en-US" dirty="0"/>
              <a:t>2015, Citibank acquiesced to a $35 million penalty; a year later, the </a:t>
            </a:r>
            <a:r>
              <a:rPr lang="en-US" dirty="0" smtClean="0"/>
              <a:t>CFPB achieved </a:t>
            </a:r>
            <a:r>
              <a:rPr lang="en-US" dirty="0"/>
              <a:t>its high-water mark when Wells Fargo agreed to a $100 million </a:t>
            </a:r>
            <a:r>
              <a:rPr lang="en-US" dirty="0" smtClean="0"/>
              <a:t>penalty </a:t>
            </a:r>
          </a:p>
          <a:p>
            <a:pPr>
              <a:spcAft>
                <a:spcPts val="1200"/>
              </a:spcAft>
            </a:pPr>
            <a:r>
              <a:rPr lang="en-US" dirty="0" smtClean="0"/>
              <a:t>CFPB </a:t>
            </a:r>
            <a:r>
              <a:rPr lang="en-US" dirty="0"/>
              <a:t>Director </a:t>
            </a:r>
            <a:r>
              <a:rPr lang="en-US" dirty="0" err="1" smtClean="0"/>
              <a:t>Cordray</a:t>
            </a:r>
            <a:r>
              <a:rPr lang="en-US" dirty="0" smtClean="0"/>
              <a:t> </a:t>
            </a:r>
            <a:r>
              <a:rPr lang="en-US" dirty="0"/>
              <a:t>touted “about $12 billion in relief to 30 million people who were cheated or </a:t>
            </a:r>
            <a:r>
              <a:rPr lang="en-US" dirty="0" smtClean="0"/>
              <a:t>mistreated” shortly before he resigned</a:t>
            </a:r>
            <a:endParaRPr lang="en-US" dirty="0"/>
          </a:p>
          <a:p>
            <a:pPr>
              <a:spcAft>
                <a:spcPts val="1200"/>
              </a:spcAft>
            </a:pPr>
            <a:endParaRPr lang="en-US" sz="2200" dirty="0" smtClean="0"/>
          </a:p>
          <a:p>
            <a:pPr marL="0" indent="0">
              <a:spcAft>
                <a:spcPts val="1200"/>
              </a:spcAft>
              <a:buNone/>
            </a:pPr>
            <a:endParaRPr lang="en-US" sz="2200" dirty="0" smtClean="0"/>
          </a:p>
          <a:p>
            <a:pPr marL="0" indent="0">
              <a:spcAft>
                <a:spcPts val="1200"/>
              </a:spcAft>
              <a:buNone/>
            </a:pPr>
            <a:endParaRPr lang="en-US" sz="2200" dirty="0" smtClean="0"/>
          </a:p>
          <a:p>
            <a:pPr marL="0" indent="0">
              <a:spcAft>
                <a:spcPts val="1200"/>
              </a:spcAft>
              <a:buNone/>
            </a:pPr>
            <a:endParaRPr lang="en-US" sz="2200" dirty="0"/>
          </a:p>
          <a:p>
            <a:pPr>
              <a:spcAft>
                <a:spcPts val="1200"/>
              </a:spcAft>
            </a:pPr>
            <a:endParaRPr lang="en-US" sz="2200" dirty="0" smtClean="0"/>
          </a:p>
        </p:txBody>
      </p:sp>
      <p:sp>
        <p:nvSpPr>
          <p:cNvPr id="5" name="Slide Number Placeholder 4"/>
          <p:cNvSpPr>
            <a:spLocks noGrp="1"/>
          </p:cNvSpPr>
          <p:nvPr>
            <p:ph type="sldNum" sz="quarter" idx="11"/>
          </p:nvPr>
        </p:nvSpPr>
        <p:spPr/>
        <p:txBody>
          <a:bodyPr/>
          <a:lstStyle/>
          <a:p>
            <a:pPr>
              <a:defRPr/>
            </a:pPr>
            <a:fld id="{2C92C94E-E08F-4D7D-87BE-0AE2675D1C4C}" type="slidenum">
              <a:rPr lang="en-US" smtClean="0"/>
              <a:pPr>
                <a:defRPr/>
              </a:pPr>
              <a:t>22</a:t>
            </a:fld>
            <a:endParaRPr lang="en-US" dirty="0"/>
          </a:p>
        </p:txBody>
      </p:sp>
    </p:spTree>
    <p:extLst>
      <p:ext uri="{BB962C8B-B14F-4D97-AF65-F5344CB8AC3E}">
        <p14:creationId xmlns:p14="http://schemas.microsoft.com/office/powerpoint/2010/main" val="539248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
            </a:r>
            <a:r>
              <a:rPr lang="en-US" dirty="0"/>
              <a:t>Enforcement Caseload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55422072"/>
              </p:ext>
            </p:extLst>
          </p:nvPr>
        </p:nvGraphicFramePr>
        <p:xfrm>
          <a:off x="320675" y="1295400"/>
          <a:ext cx="8502650" cy="50466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23</a:t>
            </a:fld>
            <a:endParaRPr lang="en-US" dirty="0">
              <a:solidFill>
                <a:srgbClr val="FFFFFF"/>
              </a:solidFill>
            </a:endParaRPr>
          </a:p>
        </p:txBody>
      </p:sp>
      <p:sp>
        <p:nvSpPr>
          <p:cNvPr id="18" name="TextBox 17"/>
          <p:cNvSpPr txBox="1"/>
          <p:nvPr/>
        </p:nvSpPr>
        <p:spPr>
          <a:xfrm>
            <a:off x="317962" y="6275903"/>
            <a:ext cx="7072770" cy="307777"/>
          </a:xfrm>
          <a:prstGeom prst="rect">
            <a:avLst/>
          </a:prstGeom>
          <a:noFill/>
        </p:spPr>
        <p:txBody>
          <a:bodyPr wrap="none" rtlCol="0">
            <a:spAutoFit/>
          </a:bodyPr>
          <a:lstStyle/>
          <a:p>
            <a:r>
              <a:rPr lang="en-US" sz="1400" i="1" dirty="0">
                <a:solidFill>
                  <a:srgbClr val="022752"/>
                </a:solidFill>
                <a:latin typeface="Georgia" panose="02040502050405020303" pitchFamily="18" charset="0"/>
              </a:rPr>
              <a:t>Source:  </a:t>
            </a:r>
            <a:r>
              <a:rPr lang="en-US" sz="1400" i="1" dirty="0">
                <a:solidFill>
                  <a:srgbClr val="022752"/>
                </a:solidFill>
                <a:latin typeface="Georgia" panose="02040502050405020303" pitchFamily="18" charset="0"/>
                <a:hlinkClick r:id="rId3"/>
              </a:rPr>
              <a:t>http://www.consumerfinance.gov/policy-compliance/enforcement/actions/</a:t>
            </a:r>
            <a:endParaRPr lang="en-US" sz="1400" i="1" dirty="0">
              <a:solidFill>
                <a:srgbClr val="022752"/>
              </a:solidFill>
              <a:latin typeface="Georgia" panose="02040502050405020303" pitchFamily="18" charset="0"/>
            </a:endParaRPr>
          </a:p>
        </p:txBody>
      </p:sp>
    </p:spTree>
    <p:extLst>
      <p:ext uri="{BB962C8B-B14F-4D97-AF65-F5344CB8AC3E}">
        <p14:creationId xmlns:p14="http://schemas.microsoft.com/office/powerpoint/2010/main" val="355250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 the Chopping Block</a:t>
            </a:r>
            <a:br>
              <a:rPr lang="en-US" sz="3600" dirty="0" smtClean="0"/>
            </a:br>
            <a:r>
              <a:rPr lang="en-US" sz="3600" dirty="0" smtClean="0"/>
              <a:t>“Regulation by Enforcement”</a:t>
            </a:r>
            <a:endParaRPr lang="en-US" sz="36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24</a:t>
            </a:fld>
            <a:endParaRPr lang="en-US" dirty="0"/>
          </a:p>
        </p:txBody>
      </p:sp>
      <p:sp>
        <p:nvSpPr>
          <p:cNvPr id="6" name="Content Placeholder 5"/>
          <p:cNvSpPr>
            <a:spLocks noGrp="1"/>
          </p:cNvSpPr>
          <p:nvPr>
            <p:ph idx="1"/>
          </p:nvPr>
        </p:nvSpPr>
        <p:spPr>
          <a:xfrm>
            <a:off x="320040" y="1288374"/>
            <a:ext cx="3895344" cy="5212700"/>
          </a:xfrm>
        </p:spPr>
        <p:txBody>
          <a:bodyPr/>
          <a:lstStyle/>
          <a:p>
            <a:pPr marL="0" indent="0">
              <a:buNone/>
            </a:pPr>
            <a:r>
              <a:rPr lang="en-US" b="1" i="1" dirty="0" err="1" smtClean="0"/>
              <a:t>CashCall</a:t>
            </a:r>
            <a:r>
              <a:rPr lang="en-US" b="1" i="1" dirty="0" smtClean="0"/>
              <a:t> </a:t>
            </a:r>
            <a:r>
              <a:rPr lang="en-US" dirty="0" smtClean="0"/>
              <a:t>(C.D. Cal.)</a:t>
            </a:r>
          </a:p>
          <a:p>
            <a:pPr>
              <a:spcAft>
                <a:spcPts val="1200"/>
              </a:spcAft>
            </a:pPr>
            <a:r>
              <a:rPr lang="en-US" sz="1800" dirty="0" err="1" smtClean="0"/>
              <a:t>CashCall</a:t>
            </a:r>
            <a:r>
              <a:rPr lang="en-US" sz="1800" dirty="0" smtClean="0"/>
              <a:t> and affiliates sell high-cost, low-dollar consumer loans</a:t>
            </a:r>
          </a:p>
          <a:p>
            <a:pPr>
              <a:spcAft>
                <a:spcPts val="1200"/>
              </a:spcAft>
            </a:pPr>
            <a:r>
              <a:rPr lang="en-US" sz="1800" dirty="0" smtClean="0"/>
              <a:t>Bureau argued that </a:t>
            </a:r>
            <a:r>
              <a:rPr lang="en-US" sz="1800" dirty="0" err="1" smtClean="0"/>
              <a:t>CashCall</a:t>
            </a:r>
            <a:r>
              <a:rPr lang="en-US" sz="1800" dirty="0" smtClean="0"/>
              <a:t> made loans in violation of state usury caps and licensing laws. Bureau claimed that by collecting on “void” loans, </a:t>
            </a:r>
            <a:r>
              <a:rPr lang="en-US" sz="1800" dirty="0" err="1" smtClean="0"/>
              <a:t>CashCall</a:t>
            </a:r>
            <a:r>
              <a:rPr lang="en-US" sz="1800" dirty="0" smtClean="0"/>
              <a:t> engaged in an unfair and deceptive practice </a:t>
            </a:r>
          </a:p>
          <a:p>
            <a:pPr>
              <a:spcAft>
                <a:spcPts val="1200"/>
              </a:spcAft>
            </a:pPr>
            <a:r>
              <a:rPr lang="en-US" sz="1800" dirty="0" err="1" smtClean="0"/>
              <a:t>CashCall</a:t>
            </a:r>
            <a:r>
              <a:rPr lang="en-US" sz="1800" dirty="0" smtClean="0"/>
              <a:t> argued the case is an impermissible attempt to enforce state law</a:t>
            </a:r>
          </a:p>
          <a:p>
            <a:pPr>
              <a:spcAft>
                <a:spcPts val="1200"/>
              </a:spcAft>
            </a:pPr>
            <a:r>
              <a:rPr lang="en-US" sz="1800" dirty="0" smtClean="0"/>
              <a:t>Court awarded summary judgment to Bureau in August 2016 decision</a:t>
            </a:r>
          </a:p>
          <a:p>
            <a:pPr>
              <a:spcAft>
                <a:spcPts val="1200"/>
              </a:spcAft>
            </a:pPr>
            <a:r>
              <a:rPr lang="en-US" sz="1800" dirty="0" smtClean="0"/>
              <a:t>Trial on damages and civil money penalty held in October 2017</a:t>
            </a:r>
          </a:p>
        </p:txBody>
      </p:sp>
      <p:sp>
        <p:nvSpPr>
          <p:cNvPr id="8" name="Content Placeholder 5"/>
          <p:cNvSpPr txBox="1">
            <a:spLocks/>
          </p:cNvSpPr>
          <p:nvPr/>
        </p:nvSpPr>
        <p:spPr bwMode="auto">
          <a:xfrm>
            <a:off x="4654296" y="1288374"/>
            <a:ext cx="4169664" cy="5212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spcAft>
                <a:spcPts val="1200"/>
              </a:spcAft>
              <a:buNone/>
            </a:pPr>
            <a:r>
              <a:rPr lang="en-US" b="1" i="1" kern="0" dirty="0" err="1" smtClean="0"/>
              <a:t>Ocwen</a:t>
            </a:r>
            <a:r>
              <a:rPr lang="en-US" kern="0" dirty="0" smtClean="0"/>
              <a:t> (S.D. Fla.)</a:t>
            </a:r>
          </a:p>
          <a:p>
            <a:pPr>
              <a:spcAft>
                <a:spcPts val="1200"/>
              </a:spcAft>
            </a:pPr>
            <a:r>
              <a:rPr lang="en-US" sz="1800" kern="0" dirty="0" err="1" smtClean="0"/>
              <a:t>Ocwen</a:t>
            </a:r>
            <a:r>
              <a:rPr lang="en-US" sz="1800" kern="0" dirty="0" smtClean="0"/>
              <a:t> is the country’s largest non-bank mortgage servicer</a:t>
            </a:r>
          </a:p>
          <a:p>
            <a:pPr>
              <a:spcAft>
                <a:spcPts val="1200"/>
              </a:spcAft>
            </a:pPr>
            <a:r>
              <a:rPr lang="en-US" sz="1800" kern="0" dirty="0" smtClean="0"/>
              <a:t>Bureau filed complaint in April 2017. Breaking new ground, Bureau alleged that servicing of loans based on “inaccurate and incomplete information” about borrowers is an unfair and deceptive practice</a:t>
            </a:r>
          </a:p>
          <a:p>
            <a:pPr>
              <a:spcAft>
                <a:spcPts val="1200"/>
              </a:spcAft>
            </a:pPr>
            <a:r>
              <a:rPr lang="en-US" sz="1800" kern="0" dirty="0" smtClean="0"/>
              <a:t>Case is pending decision on a motion to dismiss</a:t>
            </a:r>
          </a:p>
          <a:p>
            <a:pPr>
              <a:spcAft>
                <a:spcPts val="1200"/>
              </a:spcAft>
            </a:pPr>
            <a:r>
              <a:rPr lang="en-US" sz="1800" kern="0" dirty="0" smtClean="0"/>
              <a:t>On December 14, 2017, CFPB filed a joint motion entry of a Stipulated Protective Order, suggesting case is still being pursued (for now)</a:t>
            </a:r>
            <a:endParaRPr lang="en-US" sz="1800" kern="0" dirty="0"/>
          </a:p>
        </p:txBody>
      </p:sp>
      <p:cxnSp>
        <p:nvCxnSpPr>
          <p:cNvPr id="5" name="Straight Connector 4"/>
          <p:cNvCxnSpPr/>
          <p:nvPr/>
        </p:nvCxnSpPr>
        <p:spPr>
          <a:xfrm>
            <a:off x="4434840" y="1370980"/>
            <a:ext cx="64008" cy="50474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9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Civil Money Penalties</a:t>
            </a:r>
            <a:br>
              <a:rPr lang="en-US" sz="3600" dirty="0" smtClean="0"/>
            </a:br>
            <a:r>
              <a:rPr lang="en-US" sz="2800" dirty="0" smtClean="0"/>
              <a:t>Statutory Factors</a:t>
            </a:r>
            <a:endParaRPr lang="en-US" sz="2800" dirty="0"/>
          </a:p>
        </p:txBody>
      </p:sp>
      <p:sp>
        <p:nvSpPr>
          <p:cNvPr id="3" name="Content Placeholder 2"/>
          <p:cNvSpPr>
            <a:spLocks noGrp="1"/>
          </p:cNvSpPr>
          <p:nvPr>
            <p:ph idx="1"/>
          </p:nvPr>
        </p:nvSpPr>
        <p:spPr>
          <a:xfrm>
            <a:off x="320040" y="1453223"/>
            <a:ext cx="8503920" cy="4645573"/>
          </a:xfrm>
        </p:spPr>
        <p:txBody>
          <a:bodyPr/>
          <a:lstStyle/>
          <a:p>
            <a:pPr>
              <a:spcAft>
                <a:spcPts val="1200"/>
              </a:spcAft>
            </a:pPr>
            <a:r>
              <a:rPr lang="en-US" dirty="0" smtClean="0"/>
              <a:t>In determining </a:t>
            </a:r>
            <a:r>
              <a:rPr lang="en-US" dirty="0"/>
              <a:t>the amount of any penalty </a:t>
            </a:r>
            <a:r>
              <a:rPr lang="en-US" dirty="0" smtClean="0"/>
              <a:t>assessed…, </a:t>
            </a:r>
            <a:r>
              <a:rPr lang="en-US" dirty="0"/>
              <a:t>the Bureau or the court shall take into account the appropriateness of the penalty with respect to— </a:t>
            </a:r>
            <a:endParaRPr lang="en-US" dirty="0" smtClean="0"/>
          </a:p>
          <a:p>
            <a:pPr marL="912812" lvl="1" indent="-457200">
              <a:spcAft>
                <a:spcPts val="1200"/>
              </a:spcAft>
              <a:buAutoNum type="alphaUcParenBoth"/>
            </a:pPr>
            <a:r>
              <a:rPr lang="en-US" sz="2200" b="1" dirty="0" smtClean="0"/>
              <a:t> the </a:t>
            </a:r>
            <a:r>
              <a:rPr lang="en-US" sz="2200" b="1" dirty="0"/>
              <a:t>size of financial resources</a:t>
            </a:r>
            <a:r>
              <a:rPr lang="en-US" sz="2200" dirty="0"/>
              <a:t> and </a:t>
            </a:r>
            <a:r>
              <a:rPr lang="en-US" sz="2200" b="1" dirty="0"/>
              <a:t>good faith </a:t>
            </a:r>
            <a:r>
              <a:rPr lang="en-US" sz="2200" dirty="0"/>
              <a:t>of the person </a:t>
            </a:r>
            <a:r>
              <a:rPr lang="en-US" sz="2200" dirty="0" smtClean="0"/>
              <a:t>charged; </a:t>
            </a:r>
          </a:p>
          <a:p>
            <a:pPr marL="912812" lvl="1" indent="-457200">
              <a:spcAft>
                <a:spcPts val="1200"/>
              </a:spcAft>
              <a:buAutoNum type="alphaUcParenBoth"/>
            </a:pPr>
            <a:r>
              <a:rPr lang="en-US" sz="2200" b="1" dirty="0" smtClean="0"/>
              <a:t> the </a:t>
            </a:r>
            <a:r>
              <a:rPr lang="en-US" sz="2200" b="1" dirty="0"/>
              <a:t>gravity of the violation </a:t>
            </a:r>
            <a:r>
              <a:rPr lang="en-US" sz="2200" dirty="0"/>
              <a:t>or failure to pay</a:t>
            </a:r>
            <a:r>
              <a:rPr lang="en-US" sz="2200" dirty="0" smtClean="0"/>
              <a:t>;</a:t>
            </a:r>
          </a:p>
          <a:p>
            <a:pPr marL="912812" lvl="1" indent="-457200">
              <a:spcAft>
                <a:spcPts val="1200"/>
              </a:spcAft>
              <a:buAutoNum type="alphaUcParenBoth"/>
            </a:pPr>
            <a:r>
              <a:rPr lang="en-US" sz="2200" b="1" dirty="0" smtClean="0"/>
              <a:t> the </a:t>
            </a:r>
            <a:r>
              <a:rPr lang="en-US" sz="2200" b="1" dirty="0"/>
              <a:t>severity of the risks to or losses of the consumer</a:t>
            </a:r>
            <a:r>
              <a:rPr lang="en-US" sz="2200" dirty="0"/>
              <a:t>, which may take into account the number of products or services sold or </a:t>
            </a:r>
            <a:r>
              <a:rPr lang="en-US" sz="2200" dirty="0" smtClean="0"/>
              <a:t>provided;</a:t>
            </a:r>
          </a:p>
          <a:p>
            <a:pPr marL="912812" lvl="1" indent="-457200">
              <a:spcAft>
                <a:spcPts val="1200"/>
              </a:spcAft>
              <a:buAutoNum type="alphaUcParenBoth"/>
            </a:pPr>
            <a:r>
              <a:rPr lang="en-US" sz="2200" b="1" dirty="0" smtClean="0"/>
              <a:t> the </a:t>
            </a:r>
            <a:r>
              <a:rPr lang="en-US" sz="2200" b="1" dirty="0"/>
              <a:t>history of previous violations</a:t>
            </a:r>
            <a:r>
              <a:rPr lang="en-US" sz="2200" dirty="0"/>
              <a:t>; </a:t>
            </a:r>
            <a:r>
              <a:rPr lang="en-US" sz="2200" dirty="0" smtClean="0"/>
              <a:t>and</a:t>
            </a:r>
          </a:p>
          <a:p>
            <a:pPr marL="912812" lvl="1" indent="-457200">
              <a:spcAft>
                <a:spcPts val="1200"/>
              </a:spcAft>
              <a:buAutoNum type="alphaUcParenBoth"/>
            </a:pPr>
            <a:r>
              <a:rPr lang="en-US" sz="2200" b="1" dirty="0" smtClean="0"/>
              <a:t> such </a:t>
            </a:r>
            <a:r>
              <a:rPr lang="en-US" sz="2200" b="1" dirty="0"/>
              <a:t>other matters as justice may require</a:t>
            </a:r>
            <a:r>
              <a:rPr lang="en-US" sz="2200" dirty="0"/>
              <a:t>.</a:t>
            </a:r>
          </a:p>
          <a:p>
            <a:pPr>
              <a:spcAft>
                <a:spcPts val="1200"/>
              </a:spcAft>
            </a:pPr>
            <a:endParaRPr lang="en-US" sz="2200" dirty="0" smtClean="0"/>
          </a:p>
          <a:p>
            <a:pPr marL="0" indent="0">
              <a:spcAft>
                <a:spcPts val="1200"/>
              </a:spcAft>
              <a:buNone/>
            </a:pPr>
            <a:endParaRPr lang="en-US" sz="2200" dirty="0" smtClean="0"/>
          </a:p>
          <a:p>
            <a:pPr marL="0" indent="0">
              <a:spcAft>
                <a:spcPts val="1200"/>
              </a:spcAft>
              <a:buNone/>
            </a:pPr>
            <a:endParaRPr lang="en-US" sz="2200" dirty="0" smtClean="0"/>
          </a:p>
          <a:p>
            <a:pPr marL="0" indent="0">
              <a:spcAft>
                <a:spcPts val="1200"/>
              </a:spcAft>
              <a:buNone/>
            </a:pPr>
            <a:endParaRPr lang="en-US" sz="2200" dirty="0"/>
          </a:p>
          <a:p>
            <a:pPr>
              <a:spcAft>
                <a:spcPts val="1200"/>
              </a:spcAft>
            </a:pPr>
            <a:endParaRPr lang="en-US" sz="2200" dirty="0" smtClean="0"/>
          </a:p>
        </p:txBody>
      </p:sp>
      <p:sp>
        <p:nvSpPr>
          <p:cNvPr id="5" name="Slide Number Placeholder 4"/>
          <p:cNvSpPr>
            <a:spLocks noGrp="1"/>
          </p:cNvSpPr>
          <p:nvPr>
            <p:ph type="sldNum" sz="quarter" idx="11"/>
          </p:nvPr>
        </p:nvSpPr>
        <p:spPr/>
        <p:txBody>
          <a:bodyPr/>
          <a:lstStyle/>
          <a:p>
            <a:pPr>
              <a:defRPr/>
            </a:pPr>
            <a:fld id="{2C92C94E-E08F-4D7D-87BE-0AE2675D1C4C}" type="slidenum">
              <a:rPr lang="en-US" smtClean="0"/>
              <a:pPr>
                <a:defRPr/>
              </a:pPr>
              <a:t>25</a:t>
            </a:fld>
            <a:endParaRPr lang="en-US" dirty="0"/>
          </a:p>
        </p:txBody>
      </p:sp>
      <p:sp>
        <p:nvSpPr>
          <p:cNvPr id="4" name="TextBox 3"/>
          <p:cNvSpPr txBox="1"/>
          <p:nvPr/>
        </p:nvSpPr>
        <p:spPr>
          <a:xfrm>
            <a:off x="394282" y="6306681"/>
            <a:ext cx="2147582" cy="276999"/>
          </a:xfrm>
          <a:prstGeom prst="rect">
            <a:avLst/>
          </a:prstGeom>
          <a:noFill/>
        </p:spPr>
        <p:txBody>
          <a:bodyPr wrap="square" rtlCol="0">
            <a:spAutoFit/>
          </a:bodyPr>
          <a:lstStyle/>
          <a:p>
            <a:r>
              <a:rPr lang="en-US" sz="1200" i="1" dirty="0" smtClean="0"/>
              <a:t>12 </a:t>
            </a:r>
            <a:r>
              <a:rPr lang="en-US" sz="1200" i="1" dirty="0" err="1" smtClean="0"/>
              <a:t>U.S.C</a:t>
            </a:r>
            <a:r>
              <a:rPr lang="en-US" sz="1200" i="1" dirty="0" smtClean="0"/>
              <a:t>. § 5565(c)(3)</a:t>
            </a:r>
            <a:endParaRPr lang="en-US" sz="1200" i="1" dirty="0"/>
          </a:p>
        </p:txBody>
      </p:sp>
    </p:spTree>
    <p:extLst>
      <p:ext uri="{BB962C8B-B14F-4D97-AF65-F5344CB8AC3E}">
        <p14:creationId xmlns:p14="http://schemas.microsoft.com/office/powerpoint/2010/main" val="2700608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Headline Penalties</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Total penalties exceed $600 million</a:t>
            </a:r>
          </a:p>
          <a:p>
            <a:pPr lvl="1">
              <a:spcAft>
                <a:spcPts val="1200"/>
              </a:spcAft>
            </a:pPr>
            <a:r>
              <a:rPr lang="en-US" sz="2000" dirty="0"/>
              <a:t>$25 million penalty against Capital One in </a:t>
            </a:r>
            <a:r>
              <a:rPr lang="en-US" sz="2000" dirty="0" smtClean="0"/>
              <a:t>2012</a:t>
            </a:r>
          </a:p>
          <a:p>
            <a:pPr lvl="1">
              <a:spcAft>
                <a:spcPts val="1200"/>
              </a:spcAft>
            </a:pPr>
            <a:r>
              <a:rPr lang="en-US" sz="2000" dirty="0"/>
              <a:t>$20 million penalty assessed against JPMorgan Chase in 2013</a:t>
            </a:r>
          </a:p>
          <a:p>
            <a:pPr lvl="1">
              <a:spcAft>
                <a:spcPts val="1200"/>
              </a:spcAft>
            </a:pPr>
            <a:r>
              <a:rPr lang="en-US" sz="2000" dirty="0"/>
              <a:t>$20 million penalty assessed against Bank of America in 2014</a:t>
            </a:r>
          </a:p>
          <a:p>
            <a:pPr lvl="1">
              <a:spcAft>
                <a:spcPts val="1200"/>
              </a:spcAft>
            </a:pPr>
            <a:r>
              <a:rPr lang="en-US" sz="2000" dirty="0"/>
              <a:t>$35 million penalty assessed against Citibank in 2015</a:t>
            </a:r>
          </a:p>
          <a:p>
            <a:pPr lvl="1">
              <a:spcAft>
                <a:spcPts val="1200"/>
              </a:spcAft>
            </a:pPr>
            <a:r>
              <a:rPr lang="en-US" sz="2000" dirty="0"/>
              <a:t>$100 million penalty assessed against Wells Fargo in 2016</a:t>
            </a:r>
          </a:p>
          <a:p>
            <a:pPr lvl="1">
              <a:spcAft>
                <a:spcPts val="1200"/>
              </a:spcAft>
            </a:pPr>
            <a:r>
              <a:rPr lang="en-US" sz="2000" dirty="0"/>
              <a:t>Largest penalty </a:t>
            </a:r>
            <a:r>
              <a:rPr lang="en-US" sz="2000" dirty="0" smtClean="0"/>
              <a:t>in </a:t>
            </a:r>
            <a:r>
              <a:rPr lang="en-US" sz="2000" dirty="0"/>
              <a:t>2017 is $7.93 million against Nationwide </a:t>
            </a:r>
            <a:r>
              <a:rPr lang="en-US" sz="2000" dirty="0" smtClean="0"/>
              <a:t>Biweekly</a:t>
            </a:r>
            <a:endParaRPr lang="en-US" sz="2000" dirty="0"/>
          </a:p>
          <a:p>
            <a:pPr lvl="1">
              <a:spcAft>
                <a:spcPts val="1200"/>
              </a:spcAft>
            </a:pPr>
            <a:endParaRPr lang="en-US" sz="2000" dirty="0"/>
          </a:p>
          <a:p>
            <a:pPr lvl="1"/>
            <a:endParaRPr lang="en-US" sz="20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26</a:t>
            </a:fld>
            <a:endParaRPr lang="en-US" dirty="0"/>
          </a:p>
        </p:txBody>
      </p:sp>
    </p:spTree>
    <p:extLst>
      <p:ext uri="{BB962C8B-B14F-4D97-AF65-F5344CB8AC3E}">
        <p14:creationId xmlns:p14="http://schemas.microsoft.com/office/powerpoint/2010/main" val="877693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in Civil Money Penalties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9435978"/>
              </p:ext>
            </p:extLst>
          </p:nvPr>
        </p:nvGraphicFramePr>
        <p:xfrm>
          <a:off x="320675" y="1371600"/>
          <a:ext cx="8502650" cy="50466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3334769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Trends</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Trend towards more contested actions</a:t>
            </a:r>
          </a:p>
          <a:p>
            <a:pPr lvl="1">
              <a:spcAft>
                <a:spcPts val="1200"/>
              </a:spcAft>
            </a:pPr>
            <a:r>
              <a:rPr lang="en-US" sz="2200" dirty="0" smtClean="0"/>
              <a:t>Historically, more than three-quarters of threatened enforcement actions result in </a:t>
            </a:r>
            <a:r>
              <a:rPr lang="en-US" sz="2200" dirty="0" err="1" smtClean="0"/>
              <a:t>unlitigated</a:t>
            </a:r>
            <a:r>
              <a:rPr lang="en-US" sz="2200" dirty="0" smtClean="0"/>
              <a:t> consent agreements</a:t>
            </a:r>
          </a:p>
          <a:p>
            <a:pPr lvl="1">
              <a:spcAft>
                <a:spcPts val="1200"/>
              </a:spcAft>
            </a:pPr>
            <a:r>
              <a:rPr lang="en-US" sz="2200" dirty="0" smtClean="0"/>
              <a:t>Over past two years, there has been a slight increase in the number of litigated actions (approximately one-third)</a:t>
            </a:r>
          </a:p>
          <a:p>
            <a:pPr>
              <a:spcAft>
                <a:spcPts val="1200"/>
              </a:spcAft>
            </a:pPr>
            <a:r>
              <a:rPr lang="en-US" sz="2800" dirty="0" smtClean="0"/>
              <a:t>Decline in civil money penalties</a:t>
            </a:r>
          </a:p>
          <a:p>
            <a:pPr lvl="1">
              <a:spcAft>
                <a:spcPts val="1200"/>
              </a:spcAft>
            </a:pPr>
            <a:r>
              <a:rPr lang="en-US" sz="2200" dirty="0" smtClean="0"/>
              <a:t>“Low-hanging fruit” has been picked</a:t>
            </a:r>
            <a:endParaRPr lang="en-US" sz="2200" dirty="0"/>
          </a:p>
          <a:p>
            <a:pPr lvl="1">
              <a:spcAft>
                <a:spcPts val="1200"/>
              </a:spcAft>
            </a:pPr>
            <a:r>
              <a:rPr lang="en-US" sz="2200" dirty="0" smtClean="0"/>
              <a:t>Recognition that litigating rather than settling can pay off</a:t>
            </a:r>
          </a:p>
          <a:p>
            <a:pPr>
              <a:spcAft>
                <a:spcPts val="1200"/>
              </a:spcAft>
            </a:pPr>
            <a:endParaRPr lang="en-US" sz="2800" dirty="0" smtClean="0"/>
          </a:p>
          <a:p>
            <a:pPr marL="0" indent="0">
              <a:spcAft>
                <a:spcPts val="1200"/>
              </a:spcAft>
              <a:buNone/>
            </a:pPr>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28</a:t>
            </a:fld>
            <a:endParaRPr lang="en-US" dirty="0"/>
          </a:p>
        </p:txBody>
      </p:sp>
    </p:spTree>
    <p:extLst>
      <p:ext uri="{BB962C8B-B14F-4D97-AF65-F5344CB8AC3E}">
        <p14:creationId xmlns:p14="http://schemas.microsoft.com/office/powerpoint/2010/main" val="3536263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Litigation Update</a:t>
            </a:r>
            <a:endParaRPr lang="en-US" dirty="0"/>
          </a:p>
        </p:txBody>
      </p:sp>
      <p:sp>
        <p:nvSpPr>
          <p:cNvPr id="3" name="Content Placeholder 2"/>
          <p:cNvSpPr>
            <a:spLocks noGrp="1"/>
          </p:cNvSpPr>
          <p:nvPr>
            <p:ph idx="1"/>
          </p:nvPr>
        </p:nvSpPr>
        <p:spPr/>
        <p:txBody>
          <a:bodyPr/>
          <a:lstStyle/>
          <a:p>
            <a:pPr marL="514350" indent="-514350">
              <a:spcAft>
                <a:spcPts val="1200"/>
              </a:spcAft>
              <a:buFont typeface="+mj-lt"/>
              <a:buAutoNum type="arabicPeriod"/>
            </a:pPr>
            <a:r>
              <a:rPr lang="en-US" sz="2800" i="1" dirty="0" smtClean="0"/>
              <a:t>PHH Corporation</a:t>
            </a:r>
          </a:p>
          <a:p>
            <a:pPr marL="514350" indent="-514350">
              <a:spcAft>
                <a:spcPts val="1200"/>
              </a:spcAft>
              <a:buFont typeface="+mj-lt"/>
              <a:buAutoNum type="arabicPeriod"/>
            </a:pPr>
            <a:endParaRPr lang="en-US" sz="2800" i="1" dirty="0" smtClean="0"/>
          </a:p>
          <a:p>
            <a:pPr marL="514350" indent="-514350">
              <a:spcAft>
                <a:spcPts val="1200"/>
              </a:spcAft>
              <a:buFont typeface="+mj-lt"/>
              <a:buAutoNum type="arabicPeriod"/>
            </a:pPr>
            <a:r>
              <a:rPr lang="en-US" sz="2800" i="1" dirty="0" smtClean="0"/>
              <a:t>Intercept Corporation</a:t>
            </a:r>
          </a:p>
          <a:p>
            <a:pPr marL="514350" indent="-514350">
              <a:spcAft>
                <a:spcPts val="1200"/>
              </a:spcAft>
              <a:buFont typeface="+mj-lt"/>
              <a:buAutoNum type="arabicPeriod"/>
            </a:pPr>
            <a:endParaRPr lang="en-US" sz="2800" i="1" dirty="0" smtClean="0"/>
          </a:p>
          <a:p>
            <a:pPr marL="514350" indent="-514350">
              <a:spcAft>
                <a:spcPts val="1200"/>
              </a:spcAft>
              <a:buFont typeface="+mj-lt"/>
              <a:buAutoNum type="arabicPeriod"/>
            </a:pPr>
            <a:r>
              <a:rPr lang="en-US" sz="2800" i="1" dirty="0" smtClean="0"/>
              <a:t>Universal Debt Solutions</a:t>
            </a:r>
          </a:p>
          <a:p>
            <a:pPr marL="514350" indent="-514350">
              <a:spcAft>
                <a:spcPts val="1200"/>
              </a:spcAft>
              <a:buFont typeface="+mj-lt"/>
              <a:buAutoNum type="arabicPeriod"/>
            </a:pPr>
            <a:endParaRPr lang="en-US" sz="2800" i="1" dirty="0" smtClean="0"/>
          </a:p>
          <a:p>
            <a:pPr marL="514350" indent="-514350">
              <a:spcAft>
                <a:spcPts val="1200"/>
              </a:spcAft>
              <a:buFont typeface="+mj-lt"/>
              <a:buAutoNum type="arabicPeriod"/>
            </a:pPr>
            <a:r>
              <a:rPr lang="en-US" sz="2800" i="1" dirty="0" smtClean="0"/>
              <a:t>Nationwide Biweekly Administration</a:t>
            </a:r>
          </a:p>
          <a:p>
            <a:pPr marL="514350" indent="-514350">
              <a:spcAft>
                <a:spcPts val="1200"/>
              </a:spcAft>
              <a:buFont typeface="+mj-lt"/>
              <a:buAutoNum type="arabicPeriod"/>
            </a:pPr>
            <a:endParaRPr lang="en-US" sz="2800" i="1" dirty="0" smtClean="0"/>
          </a:p>
          <a:p>
            <a:pPr marL="514350" indent="-514350">
              <a:spcAft>
                <a:spcPts val="1200"/>
              </a:spcAft>
              <a:buFont typeface="+mj-lt"/>
              <a:buAutoNum type="arabicPeriod"/>
            </a:pPr>
            <a:r>
              <a:rPr lang="en-US" sz="2800" i="1" dirty="0" smtClean="0"/>
              <a:t>TCF National Bank</a:t>
            </a:r>
          </a:p>
          <a:p>
            <a:pPr lvl="1"/>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29</a:t>
            </a:fld>
            <a:endParaRPr lang="en-US" dirty="0"/>
          </a:p>
        </p:txBody>
      </p:sp>
    </p:spTree>
    <p:extLst>
      <p:ext uri="{BB962C8B-B14F-4D97-AF65-F5344CB8AC3E}">
        <p14:creationId xmlns:p14="http://schemas.microsoft.com/office/powerpoint/2010/main" val="280838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Today’s Presenters</a:t>
            </a:r>
            <a:endParaRPr lang="en-US" sz="3600" dirty="0"/>
          </a:p>
        </p:txBody>
      </p:sp>
      <p:sp>
        <p:nvSpPr>
          <p:cNvPr id="5" name="Content Placeholder 4"/>
          <p:cNvSpPr>
            <a:spLocks noGrp="1"/>
          </p:cNvSpPr>
          <p:nvPr>
            <p:ph idx="1"/>
          </p:nvPr>
        </p:nvSpPr>
        <p:spPr>
          <a:xfrm>
            <a:off x="1657349" y="1465324"/>
            <a:ext cx="7305676" cy="2291596"/>
          </a:xfrm>
        </p:spPr>
        <p:txBody>
          <a:bodyPr/>
          <a:lstStyle/>
          <a:p>
            <a:pPr marL="457200" lvl="1" indent="0">
              <a:buNone/>
            </a:pPr>
            <a:r>
              <a:rPr lang="en-GB" sz="1500" b="1" dirty="0" smtClean="0"/>
              <a:t>Ryan </a:t>
            </a:r>
            <a:r>
              <a:rPr lang="en-GB" sz="1500" b="1" dirty="0"/>
              <a:t>Scarborough</a:t>
            </a:r>
            <a:r>
              <a:rPr lang="en-GB" sz="1500" dirty="0"/>
              <a:t>, a partner at Williams &amp; Connolly LLP,</a:t>
            </a:r>
            <a:r>
              <a:rPr lang="en-GB" sz="1500" b="1" dirty="0"/>
              <a:t> </a:t>
            </a:r>
            <a:r>
              <a:rPr lang="en-GB" sz="1500" dirty="0"/>
              <a:t>regularly defends matters involving the Consumer Financial Protection Bureau, the Federal Deposit Insurance Corporation, the Office of the Comptroller of the Currency, the Federal Housing Finance Agency, and other financial regulatory agencies.  He has been recognized by </a:t>
            </a:r>
            <a:r>
              <a:rPr lang="en-GB" sz="1500" i="1" dirty="0"/>
              <a:t>The Legal 500</a:t>
            </a:r>
            <a:r>
              <a:rPr lang="en-GB" sz="1500" dirty="0"/>
              <a:t> for his “calming approach” when advising financial institutions and high-ranking executives across a range of litigation and enforcement actions</a:t>
            </a:r>
            <a:r>
              <a:rPr lang="en-GB" sz="1500" dirty="0" smtClean="0"/>
              <a:t>.  His most recent article, </a:t>
            </a:r>
            <a:r>
              <a:rPr lang="en-GB" sz="1500" i="1" dirty="0" smtClean="0"/>
              <a:t>Sometimes It Pays to Litigate Against the CFPB</a:t>
            </a:r>
            <a:r>
              <a:rPr lang="en-GB" sz="1500" dirty="0" smtClean="0"/>
              <a:t>, appeared in the October 13, 2017 issue of </a:t>
            </a:r>
            <a:r>
              <a:rPr lang="en-GB" sz="1500" cap="small" dirty="0" smtClean="0"/>
              <a:t>Law360.</a:t>
            </a:r>
            <a:r>
              <a:rPr lang="en-GB" sz="1500" i="1" cap="small" dirty="0" smtClean="0"/>
              <a:t> </a:t>
            </a:r>
            <a:endParaRPr lang="en-GB" sz="1500" dirty="0"/>
          </a:p>
          <a:p>
            <a:pPr marL="457200" lvl="1" indent="0">
              <a:buNone/>
            </a:pPr>
            <a:endParaRPr lang="en-US" sz="1500" dirty="0" smtClean="0"/>
          </a:p>
          <a:p>
            <a:pPr marL="457200" lvl="1" indent="0">
              <a:buNone/>
            </a:pPr>
            <a:endParaRPr lang="en-US" sz="1500"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3</a:t>
            </a:fld>
            <a:endParaRPr lang="en-US" dirty="0"/>
          </a:p>
        </p:txBody>
      </p:sp>
      <p:pic>
        <p:nvPicPr>
          <p:cNvPr id="1026" name="Picture 2" descr="Ryan T. Scarborough Photo"/>
          <p:cNvPicPr>
            <a:picLocks noChangeAspect="1" noChangeArrowheads="1"/>
          </p:cNvPicPr>
          <p:nvPr/>
        </p:nvPicPr>
        <p:blipFill rotWithShape="1">
          <a:blip r:embed="rId2">
            <a:extLst>
              <a:ext uri="{28A0092B-C50C-407E-A947-70E740481C1C}">
                <a14:useLocalDpi xmlns:a14="http://schemas.microsoft.com/office/drawing/2010/main" val="0"/>
              </a:ext>
            </a:extLst>
          </a:blip>
          <a:srcRect l="14493" r="24390"/>
          <a:stretch/>
        </p:blipFill>
        <p:spPr bwMode="auto">
          <a:xfrm>
            <a:off x="283945" y="1446115"/>
            <a:ext cx="1618902" cy="2291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chel S. Rodman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19954" r="18511"/>
          <a:stretch/>
        </p:blipFill>
        <p:spPr bwMode="auto">
          <a:xfrm>
            <a:off x="277621" y="4052997"/>
            <a:ext cx="1629990" cy="229159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p:cNvSpPr txBox="1">
            <a:spLocks/>
          </p:cNvSpPr>
          <p:nvPr/>
        </p:nvSpPr>
        <p:spPr bwMode="auto">
          <a:xfrm>
            <a:off x="1657349" y="4052997"/>
            <a:ext cx="7305676" cy="22915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457200" lvl="1" indent="0">
              <a:buNone/>
            </a:pPr>
            <a:r>
              <a:rPr lang="en-GB" sz="1500" b="1" dirty="0" smtClean="0"/>
              <a:t>Rachel </a:t>
            </a:r>
            <a:r>
              <a:rPr lang="en-GB" sz="1500" b="1" dirty="0"/>
              <a:t>Rodman</a:t>
            </a:r>
            <a:r>
              <a:rPr lang="en-GB" sz="1500" dirty="0"/>
              <a:t>, Counsel at Williams &amp; Connolly LLP, </a:t>
            </a:r>
            <a:r>
              <a:rPr lang="en-US" sz="1500" dirty="0"/>
              <a:t>represents banks, specialty finance and Fintech companies, and other providers of consumer financial products and services.  From 2011-2013, Rachel served as Senior Counsel in the </a:t>
            </a:r>
            <a:r>
              <a:rPr lang="en-US" sz="1500" dirty="0" err="1"/>
              <a:t>CFPB’s</a:t>
            </a:r>
            <a:r>
              <a:rPr lang="en-US" sz="1500" dirty="0"/>
              <a:t> Legal Division, and from 2013-2016 she served as an Enforcement Attorney in the Division of Supervision, Fair Lending and Enforcement, where she led investigations of banks and nonbanks involving overdraft practices, debt collection, mortgage servicing, and consumer reporting.  Prior to joining the CFPB, Rachel was an associate at Williams &amp; Connolly LLP from 2004 until 2011.</a:t>
            </a:r>
            <a:endParaRPr lang="en-US" sz="1500" kern="0" dirty="0" smtClean="0"/>
          </a:p>
          <a:p>
            <a:pPr marL="457200" lvl="1" indent="0">
              <a:buFont typeface="Calibri" pitchFamily="34" charset="0"/>
              <a:buNone/>
            </a:pPr>
            <a:endParaRPr lang="en-US" sz="1500" kern="0" dirty="0"/>
          </a:p>
        </p:txBody>
      </p:sp>
    </p:spTree>
    <p:extLst>
      <p:ext uri="{BB962C8B-B14F-4D97-AF65-F5344CB8AC3E}">
        <p14:creationId xmlns:p14="http://schemas.microsoft.com/office/powerpoint/2010/main" val="677384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PHH Corporation</a:t>
            </a:r>
            <a:r>
              <a:rPr lang="en-US" dirty="0" smtClean="0"/>
              <a:t> </a:t>
            </a:r>
            <a:br>
              <a:rPr lang="en-US" dirty="0" smtClean="0"/>
            </a:br>
            <a:r>
              <a:rPr lang="en-US" dirty="0" smtClean="0"/>
              <a:t>(D.C. Circuit)</a:t>
            </a:r>
            <a:endParaRPr lang="en-US" i="1" dirty="0"/>
          </a:p>
        </p:txBody>
      </p:sp>
      <p:sp>
        <p:nvSpPr>
          <p:cNvPr id="3" name="Content Placeholder 2"/>
          <p:cNvSpPr>
            <a:spLocks noGrp="1"/>
          </p:cNvSpPr>
          <p:nvPr>
            <p:ph idx="1"/>
          </p:nvPr>
        </p:nvSpPr>
        <p:spPr/>
        <p:txBody>
          <a:bodyPr/>
          <a:lstStyle/>
          <a:p>
            <a:pPr>
              <a:spcAft>
                <a:spcPts val="1800"/>
              </a:spcAft>
            </a:pPr>
            <a:r>
              <a:rPr lang="en-US" sz="2800" dirty="0" smtClean="0"/>
              <a:t>Pending </a:t>
            </a:r>
            <a:r>
              <a:rPr lang="en-US" sz="2800" i="1" dirty="0" err="1" smtClean="0"/>
              <a:t>en</a:t>
            </a:r>
            <a:r>
              <a:rPr lang="en-US" sz="2800" i="1" dirty="0" smtClean="0"/>
              <a:t> banc </a:t>
            </a:r>
            <a:r>
              <a:rPr lang="en-US" sz="2800" dirty="0" smtClean="0"/>
              <a:t>decision since May 2017</a:t>
            </a:r>
          </a:p>
          <a:p>
            <a:pPr>
              <a:spcAft>
                <a:spcPts val="1800"/>
              </a:spcAft>
            </a:pPr>
            <a:r>
              <a:rPr lang="en-US" sz="2800" dirty="0" smtClean="0"/>
              <a:t>Full court did not seem interested in revisiting panel’s RESPA decision</a:t>
            </a:r>
          </a:p>
          <a:p>
            <a:pPr lvl="1">
              <a:spcAft>
                <a:spcPts val="1800"/>
              </a:spcAft>
            </a:pPr>
            <a:r>
              <a:rPr lang="en-US" sz="2200" dirty="0" smtClean="0"/>
              <a:t>PHH’s interpretation was correct</a:t>
            </a:r>
          </a:p>
          <a:p>
            <a:pPr lvl="1">
              <a:spcAft>
                <a:spcPts val="1800"/>
              </a:spcAft>
            </a:pPr>
            <a:r>
              <a:rPr lang="en-US" sz="2200" dirty="0" smtClean="0"/>
              <a:t>Due process violation due to lack of notice of CFPB’s new interpretation</a:t>
            </a:r>
          </a:p>
          <a:p>
            <a:pPr>
              <a:spcAft>
                <a:spcPts val="1800"/>
              </a:spcAft>
            </a:pPr>
            <a:r>
              <a:rPr lang="en-US" sz="2800" dirty="0" smtClean="0"/>
              <a:t>CFPB single-director structure likely to withstand challenge</a:t>
            </a:r>
            <a:endParaRPr lang="en-US" sz="34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30</a:t>
            </a:fld>
            <a:endParaRPr lang="en-US" dirty="0"/>
          </a:p>
        </p:txBody>
      </p:sp>
    </p:spTree>
    <p:extLst>
      <p:ext uri="{BB962C8B-B14F-4D97-AF65-F5344CB8AC3E}">
        <p14:creationId xmlns:p14="http://schemas.microsoft.com/office/powerpoint/2010/main" val="334634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Intercept Corporation</a:t>
            </a:r>
            <a:r>
              <a:rPr lang="en-US" dirty="0" smtClean="0"/>
              <a:t> </a:t>
            </a:r>
            <a:br>
              <a:rPr lang="en-US" dirty="0" smtClean="0"/>
            </a:br>
            <a:r>
              <a:rPr lang="en-US" dirty="0" smtClean="0"/>
              <a:t>(D. North Dakota)</a:t>
            </a:r>
            <a:endParaRPr lang="en-US" i="1" dirty="0"/>
          </a:p>
        </p:txBody>
      </p:sp>
      <p:sp>
        <p:nvSpPr>
          <p:cNvPr id="3" name="Content Placeholder 2"/>
          <p:cNvSpPr>
            <a:spLocks noGrp="1"/>
          </p:cNvSpPr>
          <p:nvPr>
            <p:ph idx="1"/>
          </p:nvPr>
        </p:nvSpPr>
        <p:spPr/>
        <p:txBody>
          <a:bodyPr/>
          <a:lstStyle/>
          <a:p>
            <a:pPr>
              <a:spcAft>
                <a:spcPts val="1200"/>
              </a:spcAft>
            </a:pPr>
            <a:r>
              <a:rPr lang="en-US" sz="2800" dirty="0" smtClean="0"/>
              <a:t>Payment </a:t>
            </a:r>
            <a:r>
              <a:rPr lang="en-US" sz="2800" dirty="0"/>
              <a:t>processor won motion to dismiss due to conclusory nature of UDAAP </a:t>
            </a:r>
            <a:r>
              <a:rPr lang="en-US" sz="2800" dirty="0" smtClean="0"/>
              <a:t>claims</a:t>
            </a:r>
          </a:p>
          <a:p>
            <a:pPr lvl="1">
              <a:spcAft>
                <a:spcPts val="1200"/>
              </a:spcAft>
            </a:pPr>
            <a:r>
              <a:rPr lang="en-US" sz="2000" dirty="0" smtClean="0"/>
              <a:t>CFPB alleged that Intercept processed payments for clients without adequately investigating, monitoring, or responding to red flags that indicated some clients were breaking the law or deceiving customers</a:t>
            </a:r>
          </a:p>
          <a:p>
            <a:pPr lvl="1">
              <a:spcAft>
                <a:spcPts val="1200"/>
              </a:spcAft>
            </a:pPr>
            <a:r>
              <a:rPr lang="en-US" sz="2000" dirty="0" smtClean="0"/>
              <a:t>Dismissal without prejudice, but no appeal or re-filing by the CFPB</a:t>
            </a:r>
            <a:endParaRPr lang="en-US" sz="2000" dirty="0"/>
          </a:p>
          <a:p>
            <a:pPr>
              <a:spcAft>
                <a:spcPts val="1800"/>
              </a:spcAft>
            </a:pPr>
            <a:endParaRPr lang="en-US" sz="2800" dirty="0" smtClean="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31</a:t>
            </a:fld>
            <a:endParaRPr lang="en-US" dirty="0"/>
          </a:p>
        </p:txBody>
      </p:sp>
    </p:spTree>
    <p:extLst>
      <p:ext uri="{BB962C8B-B14F-4D97-AF65-F5344CB8AC3E}">
        <p14:creationId xmlns:p14="http://schemas.microsoft.com/office/powerpoint/2010/main" val="1419733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Universal Debt Solutions</a:t>
            </a:r>
            <a:r>
              <a:rPr lang="en-US" dirty="0" smtClean="0"/>
              <a:t> </a:t>
            </a:r>
            <a:br>
              <a:rPr lang="en-US" dirty="0" smtClean="0"/>
            </a:br>
            <a:r>
              <a:rPr lang="en-US" dirty="0" smtClean="0"/>
              <a:t>(N.D. Georgia)</a:t>
            </a:r>
            <a:endParaRPr lang="en-US" i="1" dirty="0"/>
          </a:p>
        </p:txBody>
      </p:sp>
      <p:sp>
        <p:nvSpPr>
          <p:cNvPr id="3" name="Content Placeholder 2"/>
          <p:cNvSpPr>
            <a:spLocks noGrp="1"/>
          </p:cNvSpPr>
          <p:nvPr>
            <p:ph idx="1"/>
          </p:nvPr>
        </p:nvSpPr>
        <p:spPr>
          <a:xfrm>
            <a:off x="320040" y="1370980"/>
            <a:ext cx="8503920" cy="5212700"/>
          </a:xfrm>
        </p:spPr>
        <p:txBody>
          <a:bodyPr/>
          <a:lstStyle/>
          <a:p>
            <a:pPr>
              <a:spcAft>
                <a:spcPts val="1800"/>
              </a:spcAft>
            </a:pPr>
            <a:r>
              <a:rPr lang="en-US" dirty="0" smtClean="0"/>
              <a:t>Rule 37 sanctions imposed against CFPB due to obstructionist discovery tactics</a:t>
            </a:r>
          </a:p>
          <a:p>
            <a:pPr lvl="1">
              <a:spcAft>
                <a:spcPts val="1200"/>
              </a:spcAft>
            </a:pPr>
            <a:r>
              <a:rPr lang="en-US" dirty="0"/>
              <a:t>CFPB’s counsel repeatedly interposed privilege objections that had been </a:t>
            </a:r>
            <a:r>
              <a:rPr lang="en-US" dirty="0" smtClean="0"/>
              <a:t>overruled, which the Court viewed as </a:t>
            </a:r>
            <a:r>
              <a:rPr lang="en-US" dirty="0"/>
              <a:t>“willful disregard of the Court’s </a:t>
            </a:r>
            <a:r>
              <a:rPr lang="en-US" dirty="0" smtClean="0"/>
              <a:t>instructions”</a:t>
            </a:r>
          </a:p>
          <a:p>
            <a:pPr lvl="1">
              <a:spcAft>
                <a:spcPts val="1800"/>
              </a:spcAft>
            </a:pPr>
            <a:r>
              <a:rPr lang="en-US" dirty="0"/>
              <a:t>CFPB corporate representative simply read from a script for 45 minutes (or more) at a </a:t>
            </a:r>
            <a:r>
              <a:rPr lang="en-US" dirty="0" smtClean="0"/>
              <a:t>stretch, </a:t>
            </a:r>
            <a:r>
              <a:rPr lang="en-US" dirty="0"/>
              <a:t>giving largely non-responsive answers</a:t>
            </a:r>
            <a:r>
              <a:rPr lang="en-US" dirty="0" smtClean="0"/>
              <a:t> when he had been ordered to testify about exculpatory facts</a:t>
            </a:r>
          </a:p>
          <a:p>
            <a:pPr>
              <a:spcAft>
                <a:spcPts val="1800"/>
              </a:spcAft>
            </a:pPr>
            <a:r>
              <a:rPr lang="en-US" dirty="0" smtClean="0"/>
              <a:t>Court dismissed claims </a:t>
            </a:r>
            <a:r>
              <a:rPr lang="en-US" dirty="0"/>
              <a:t>against four payment processor defendants and one telephone broadcast service </a:t>
            </a:r>
            <a:r>
              <a:rPr lang="en-US" dirty="0" smtClean="0"/>
              <a:t>defendant</a:t>
            </a:r>
          </a:p>
          <a:p>
            <a:pPr>
              <a:spcAft>
                <a:spcPts val="1200"/>
              </a:spcAft>
            </a:pPr>
            <a:r>
              <a:rPr lang="en-US" dirty="0" smtClean="0"/>
              <a:t>CFPB is actively litigating against remaining defendants, with cross motions for summary judgment pending</a:t>
            </a:r>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32</a:t>
            </a:fld>
            <a:endParaRPr lang="en-US" dirty="0"/>
          </a:p>
        </p:txBody>
      </p:sp>
    </p:spTree>
    <p:extLst>
      <p:ext uri="{BB962C8B-B14F-4D97-AF65-F5344CB8AC3E}">
        <p14:creationId xmlns:p14="http://schemas.microsoft.com/office/powerpoint/2010/main" val="2573163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Nationwide Biweekly Administration</a:t>
            </a:r>
            <a:br>
              <a:rPr lang="en-US" i="1" dirty="0" smtClean="0"/>
            </a:br>
            <a:r>
              <a:rPr lang="en-US" dirty="0" smtClean="0"/>
              <a:t>(N.D. California)</a:t>
            </a:r>
            <a:endParaRPr lang="en-US" dirty="0"/>
          </a:p>
        </p:txBody>
      </p:sp>
      <p:sp>
        <p:nvSpPr>
          <p:cNvPr id="3" name="Content Placeholder 2"/>
          <p:cNvSpPr>
            <a:spLocks noGrp="1"/>
          </p:cNvSpPr>
          <p:nvPr>
            <p:ph idx="1"/>
          </p:nvPr>
        </p:nvSpPr>
        <p:spPr/>
        <p:txBody>
          <a:bodyPr/>
          <a:lstStyle/>
          <a:p>
            <a:pPr>
              <a:spcAft>
                <a:spcPts val="1200"/>
              </a:spcAft>
            </a:pPr>
            <a:r>
              <a:rPr lang="en-US" sz="2000" dirty="0" smtClean="0"/>
              <a:t>CFPB “won” $7.93 million penalty against Nationwide for allegedly deceptive mortgage loan repayment service</a:t>
            </a:r>
            <a:endParaRPr lang="en-US" dirty="0" smtClean="0"/>
          </a:p>
          <a:p>
            <a:pPr lvl="1">
              <a:spcAft>
                <a:spcPts val="1200"/>
              </a:spcAft>
            </a:pPr>
            <a:r>
              <a:rPr lang="en-US" dirty="0" smtClean="0"/>
              <a:t>At trial, the Bureau sought nearly $74 million in restitution and $24 million in penalties</a:t>
            </a:r>
          </a:p>
          <a:p>
            <a:pPr lvl="1">
              <a:spcAft>
                <a:spcPts val="1200"/>
              </a:spcAft>
            </a:pPr>
            <a:r>
              <a:rPr lang="en-US" dirty="0" smtClean="0"/>
              <a:t>Court refused to order restitution</a:t>
            </a:r>
          </a:p>
          <a:p>
            <a:pPr>
              <a:spcAft>
                <a:spcPts val="1200"/>
              </a:spcAft>
            </a:pPr>
            <a:r>
              <a:rPr lang="en-US" sz="2000" dirty="0" smtClean="0"/>
              <a:t>Court rejected some of CFPB’s theories, but did not completely exonerate Nationwide</a:t>
            </a:r>
          </a:p>
          <a:p>
            <a:pPr>
              <a:spcAft>
                <a:spcPts val="1200"/>
              </a:spcAft>
            </a:pPr>
            <a:r>
              <a:rPr lang="en-US" sz="2000" dirty="0" smtClean="0"/>
              <a:t>Court also noted that Nationwide took “affirmative steps” to stay on the “right side of the line,” such as training, quality control, and seeking legal advice</a:t>
            </a:r>
          </a:p>
          <a:p>
            <a:pPr>
              <a:spcAft>
                <a:spcPts val="1200"/>
              </a:spcAft>
            </a:pPr>
            <a:r>
              <a:rPr lang="en-US" sz="2000" dirty="0" smtClean="0"/>
              <a:t>CFPB initially opposed, but (post-</a:t>
            </a:r>
            <a:r>
              <a:rPr lang="en-US" sz="2000" dirty="0" err="1" smtClean="0"/>
              <a:t>Mulvaney</a:t>
            </a:r>
            <a:r>
              <a:rPr lang="en-US" sz="2000" dirty="0" smtClean="0"/>
              <a:t>) then took no position, on Nationwide’s request not to post a bond pending appeal</a:t>
            </a:r>
          </a:p>
          <a:p>
            <a:pPr>
              <a:spcAft>
                <a:spcPts val="1200"/>
              </a:spcAft>
            </a:pPr>
            <a:r>
              <a:rPr lang="en-US" sz="2000" dirty="0" smtClean="0"/>
              <a:t>CFPB continues to actively litigate the matter, opposing a motion by defendants to set aside the court’s $7.93 million judgment </a:t>
            </a:r>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33</a:t>
            </a:fld>
            <a:endParaRPr lang="en-US" dirty="0"/>
          </a:p>
        </p:txBody>
      </p:sp>
    </p:spTree>
    <p:extLst>
      <p:ext uri="{BB962C8B-B14F-4D97-AF65-F5344CB8AC3E}">
        <p14:creationId xmlns:p14="http://schemas.microsoft.com/office/powerpoint/2010/main" val="288622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TCF National Bank</a:t>
            </a:r>
            <a:r>
              <a:rPr lang="en-US" dirty="0" smtClean="0"/>
              <a:t> </a:t>
            </a:r>
            <a:br>
              <a:rPr lang="en-US" dirty="0" smtClean="0"/>
            </a:br>
            <a:r>
              <a:rPr lang="en-US" dirty="0" smtClean="0"/>
              <a:t>(D. Minnesota)</a:t>
            </a:r>
            <a:endParaRPr lang="en-US" i="1" dirty="0"/>
          </a:p>
        </p:txBody>
      </p:sp>
      <p:sp>
        <p:nvSpPr>
          <p:cNvPr id="3" name="Content Placeholder 2"/>
          <p:cNvSpPr>
            <a:spLocks noGrp="1"/>
          </p:cNvSpPr>
          <p:nvPr>
            <p:ph idx="1"/>
          </p:nvPr>
        </p:nvSpPr>
        <p:spPr/>
        <p:txBody>
          <a:bodyPr/>
          <a:lstStyle/>
          <a:p>
            <a:pPr>
              <a:spcAft>
                <a:spcPts val="1200"/>
              </a:spcAft>
            </a:pPr>
            <a:r>
              <a:rPr lang="en-US" sz="2800" dirty="0" smtClean="0"/>
              <a:t>TCF’s opt-in practices in connection with overdraft fees allegedly violated Regulation E and constituted UDAAP</a:t>
            </a:r>
          </a:p>
          <a:p>
            <a:pPr>
              <a:spcAft>
                <a:spcPts val="1200"/>
              </a:spcAft>
            </a:pPr>
            <a:r>
              <a:rPr lang="en-US" sz="2800" dirty="0" smtClean="0"/>
              <a:t>Lawsuit filed on eve of presidential inauguration.  It was, and is, the only bank to litigate against the CFPB</a:t>
            </a:r>
          </a:p>
          <a:p>
            <a:pPr>
              <a:spcAft>
                <a:spcPts val="1200"/>
              </a:spcAft>
            </a:pPr>
            <a:r>
              <a:rPr lang="en-US" sz="2800" dirty="0" smtClean="0"/>
              <a:t>Court dismissed Regulation E claims, finding that TCF complied with regulation, and limited UDAAP claims to post-July 2011 period (after the CFPB Transfer Date)</a:t>
            </a:r>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34</a:t>
            </a:fld>
            <a:endParaRPr lang="en-US" dirty="0"/>
          </a:p>
        </p:txBody>
      </p:sp>
    </p:spTree>
    <p:extLst>
      <p:ext uri="{BB962C8B-B14F-4D97-AF65-F5344CB8AC3E}">
        <p14:creationId xmlns:p14="http://schemas.microsoft.com/office/powerpoint/2010/main" val="1749439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35</a:t>
            </a:fld>
            <a:endParaRPr lang="en-US" dirty="0">
              <a:solidFill>
                <a:srgbClr val="FFFFFF"/>
              </a:solidFill>
            </a:endParaRPr>
          </a:p>
        </p:txBody>
      </p:sp>
      <p:sp>
        <p:nvSpPr>
          <p:cNvPr id="5" name="Title 4"/>
          <p:cNvSpPr>
            <a:spLocks noGrp="1"/>
          </p:cNvSpPr>
          <p:nvPr>
            <p:ph type="ctrTitle"/>
          </p:nvPr>
        </p:nvSpPr>
        <p:spPr/>
        <p:txBody>
          <a:bodyPr/>
          <a:lstStyle/>
          <a:p>
            <a:r>
              <a:rPr lang="en-US" dirty="0" smtClean="0"/>
              <a:t>Regulation</a:t>
            </a:r>
            <a:endParaRPr lang="en-US" dirty="0"/>
          </a:p>
        </p:txBody>
      </p:sp>
    </p:spTree>
    <p:extLst>
      <p:ext uri="{BB962C8B-B14F-4D97-AF65-F5344CB8AC3E}">
        <p14:creationId xmlns:p14="http://schemas.microsoft.com/office/powerpoint/2010/main" val="3107003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618446" y="4899329"/>
            <a:ext cx="4178218" cy="1540400"/>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18446" y="3111368"/>
            <a:ext cx="4178218" cy="1619501"/>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18446" y="1369356"/>
            <a:ext cx="4178218" cy="1619501"/>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3600" dirty="0" smtClean="0"/>
              <a:t>Background:</a:t>
            </a:r>
            <a:br>
              <a:rPr lang="en-US" sz="3600" dirty="0" smtClean="0"/>
            </a:br>
            <a:r>
              <a:rPr lang="en-US" sz="3600" dirty="0" smtClean="0"/>
              <a:t>Bureau’s Rulemaking Authority</a:t>
            </a:r>
            <a:endParaRPr lang="en-US" sz="3600"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36</a:t>
            </a:fld>
            <a:endParaRPr lang="en-US" dirty="0"/>
          </a:p>
        </p:txBody>
      </p:sp>
      <p:pic>
        <p:nvPicPr>
          <p:cNvPr id="7" name="Picture 6"/>
          <p:cNvPicPr>
            <a:picLocks noChangeAspect="1"/>
          </p:cNvPicPr>
          <p:nvPr/>
        </p:nvPicPr>
        <p:blipFill>
          <a:blip r:embed="rId2"/>
          <a:stretch>
            <a:fillRect/>
          </a:stretch>
        </p:blipFill>
        <p:spPr>
          <a:xfrm>
            <a:off x="4762630" y="4973250"/>
            <a:ext cx="3945192" cy="1364226"/>
          </a:xfrm>
          <a:prstGeom prst="rect">
            <a:avLst/>
          </a:prstGeom>
        </p:spPr>
      </p:pic>
      <p:sp>
        <p:nvSpPr>
          <p:cNvPr id="10" name="Content Placeholder 2"/>
          <p:cNvSpPr txBox="1">
            <a:spLocks/>
          </p:cNvSpPr>
          <p:nvPr/>
        </p:nvSpPr>
        <p:spPr bwMode="auto">
          <a:xfrm>
            <a:off x="333688" y="4973250"/>
            <a:ext cx="3662025" cy="7398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None/>
            </a:pPr>
            <a:r>
              <a:rPr lang="en-US" sz="2000" b="1" kern="0" dirty="0" smtClean="0"/>
              <a:t>Exclusive interpretative authority</a:t>
            </a:r>
            <a:endParaRPr lang="en-US" sz="2000" kern="0" dirty="0" smtClean="0"/>
          </a:p>
          <a:p>
            <a:pPr marL="0" indent="0">
              <a:buFont typeface="Arial" pitchFamily="34" charset="0"/>
              <a:buNone/>
            </a:pPr>
            <a:endParaRPr lang="en-US" sz="2000" kern="0" dirty="0" smtClean="0"/>
          </a:p>
          <a:p>
            <a:pPr marL="0" indent="0">
              <a:buFont typeface="Arial" pitchFamily="34" charset="0"/>
              <a:buNone/>
            </a:pPr>
            <a:endParaRPr lang="en-US" sz="2000" kern="0" dirty="0" smtClean="0"/>
          </a:p>
        </p:txBody>
      </p:sp>
      <p:sp>
        <p:nvSpPr>
          <p:cNvPr id="13" name="Content Placeholder 2"/>
          <p:cNvSpPr txBox="1">
            <a:spLocks/>
          </p:cNvSpPr>
          <p:nvPr/>
        </p:nvSpPr>
        <p:spPr bwMode="auto">
          <a:xfrm>
            <a:off x="333688" y="1437596"/>
            <a:ext cx="3993863" cy="10594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None/>
            </a:pPr>
            <a:r>
              <a:rPr lang="en-US" sz="2000" b="1" kern="0" dirty="0" smtClean="0"/>
              <a:t>General rulemaking authority to implement Title X and 18 enumerated statutes</a:t>
            </a:r>
            <a:endParaRPr lang="en-US" sz="2000" kern="0" dirty="0" smtClean="0"/>
          </a:p>
          <a:p>
            <a:pPr marL="0" indent="0">
              <a:buFont typeface="Arial" pitchFamily="34" charset="0"/>
              <a:buNone/>
            </a:pPr>
            <a:endParaRPr lang="en-US" sz="2000" kern="0" dirty="0" smtClean="0"/>
          </a:p>
          <a:p>
            <a:pPr marL="0" indent="0">
              <a:buFont typeface="Arial" pitchFamily="34" charset="0"/>
              <a:buNone/>
            </a:pPr>
            <a:endParaRPr lang="en-US" sz="2000" kern="0" dirty="0" smtClean="0"/>
          </a:p>
          <a:p>
            <a:pPr marL="0" indent="0">
              <a:buFont typeface="Arial" pitchFamily="34" charset="0"/>
              <a:buNone/>
            </a:pPr>
            <a:endParaRPr lang="en-US" sz="2000" kern="0" dirty="0" smtClean="0"/>
          </a:p>
          <a:p>
            <a:pPr marL="0" indent="0">
              <a:buFont typeface="Arial" pitchFamily="34" charset="0"/>
              <a:buNone/>
            </a:pPr>
            <a:endParaRPr lang="en-US" sz="2000" kern="0" dirty="0" smtClean="0"/>
          </a:p>
        </p:txBody>
      </p:sp>
      <p:sp>
        <p:nvSpPr>
          <p:cNvPr id="14" name="Content Placeholder 2"/>
          <p:cNvSpPr txBox="1">
            <a:spLocks/>
          </p:cNvSpPr>
          <p:nvPr/>
        </p:nvSpPr>
        <p:spPr bwMode="auto">
          <a:xfrm>
            <a:off x="333688" y="3161748"/>
            <a:ext cx="3662025" cy="7398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buNone/>
            </a:pPr>
            <a:r>
              <a:rPr lang="en-US" sz="2000" b="1" kern="0" dirty="0" err="1" smtClean="0"/>
              <a:t>UDAAP</a:t>
            </a:r>
            <a:r>
              <a:rPr lang="en-US" sz="2000" b="1" kern="0" dirty="0" smtClean="0"/>
              <a:t> rulemaking authority</a:t>
            </a:r>
            <a:endParaRPr lang="en-US" sz="2000" kern="0" dirty="0" smtClean="0"/>
          </a:p>
        </p:txBody>
      </p:sp>
      <p:pic>
        <p:nvPicPr>
          <p:cNvPr id="15" name="Picture 14"/>
          <p:cNvPicPr>
            <a:picLocks noChangeAspect="1"/>
          </p:cNvPicPr>
          <p:nvPr/>
        </p:nvPicPr>
        <p:blipFill>
          <a:blip r:embed="rId3"/>
          <a:stretch>
            <a:fillRect/>
          </a:stretch>
        </p:blipFill>
        <p:spPr>
          <a:xfrm>
            <a:off x="4659390" y="3161748"/>
            <a:ext cx="4048431" cy="314325"/>
          </a:xfrm>
          <a:prstGeom prst="rect">
            <a:avLst/>
          </a:prstGeom>
        </p:spPr>
      </p:pic>
      <p:pic>
        <p:nvPicPr>
          <p:cNvPr id="16" name="Picture 15"/>
          <p:cNvPicPr>
            <a:picLocks noChangeAspect="1"/>
          </p:cNvPicPr>
          <p:nvPr/>
        </p:nvPicPr>
        <p:blipFill>
          <a:blip r:embed="rId4"/>
          <a:stretch>
            <a:fillRect/>
          </a:stretch>
        </p:blipFill>
        <p:spPr>
          <a:xfrm>
            <a:off x="4659390" y="3572552"/>
            <a:ext cx="4048431" cy="342900"/>
          </a:xfrm>
          <a:prstGeom prst="rect">
            <a:avLst/>
          </a:prstGeom>
        </p:spPr>
      </p:pic>
      <p:pic>
        <p:nvPicPr>
          <p:cNvPr id="17" name="Picture 16"/>
          <p:cNvPicPr>
            <a:picLocks noChangeAspect="1"/>
          </p:cNvPicPr>
          <p:nvPr/>
        </p:nvPicPr>
        <p:blipFill>
          <a:blip r:embed="rId5"/>
          <a:stretch>
            <a:fillRect/>
          </a:stretch>
        </p:blipFill>
        <p:spPr>
          <a:xfrm>
            <a:off x="4659391" y="3893823"/>
            <a:ext cx="4048430" cy="762000"/>
          </a:xfrm>
          <a:prstGeom prst="rect">
            <a:avLst/>
          </a:prstGeom>
        </p:spPr>
      </p:pic>
      <p:cxnSp>
        <p:nvCxnSpPr>
          <p:cNvPr id="8" name="Straight Connector 7"/>
          <p:cNvCxnSpPr/>
          <p:nvPr/>
        </p:nvCxnSpPr>
        <p:spPr>
          <a:xfrm>
            <a:off x="333688" y="3060471"/>
            <a:ext cx="8660187"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3688" y="4824188"/>
            <a:ext cx="8660187" cy="0"/>
          </a:xfrm>
          <a:prstGeom prst="line">
            <a:avLst/>
          </a:prstGeom>
          <a:ln w="190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800975" y="1790700"/>
            <a:ext cx="906846" cy="266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05479" y="1922986"/>
            <a:ext cx="1171445" cy="2318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38955" y="1922986"/>
            <a:ext cx="2038220" cy="1344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clrChange>
              <a:clrFrom>
                <a:srgbClr val="FFFFFF"/>
              </a:clrFrom>
              <a:clrTo>
                <a:srgbClr val="FFFFFF">
                  <a:alpha val="0"/>
                </a:srgbClr>
              </a:clrTo>
            </a:clrChange>
          </a:blip>
          <a:stretch>
            <a:fillRect/>
          </a:stretch>
        </p:blipFill>
        <p:spPr>
          <a:xfrm>
            <a:off x="4659390" y="1437596"/>
            <a:ext cx="4048432" cy="1517583"/>
          </a:xfrm>
          <a:prstGeom prst="rect">
            <a:avLst/>
          </a:prstGeom>
        </p:spPr>
      </p:pic>
    </p:spTree>
    <p:extLst>
      <p:ext uri="{BB962C8B-B14F-4D97-AF65-F5344CB8AC3E}">
        <p14:creationId xmlns:p14="http://schemas.microsoft.com/office/powerpoint/2010/main" val="1928725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4683" y="2080793"/>
            <a:ext cx="6454225" cy="2090516"/>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3600" dirty="0" smtClean="0"/>
              <a:t>Standard of Review</a:t>
            </a:r>
            <a:endParaRPr lang="en-US" sz="3600" dirty="0"/>
          </a:p>
        </p:txBody>
      </p:sp>
      <p:sp>
        <p:nvSpPr>
          <p:cNvPr id="5" name="Content Placeholder 4"/>
          <p:cNvSpPr>
            <a:spLocks noGrp="1"/>
          </p:cNvSpPr>
          <p:nvPr>
            <p:ph idx="1"/>
          </p:nvPr>
        </p:nvSpPr>
        <p:spPr>
          <a:xfrm>
            <a:off x="320040" y="1266443"/>
            <a:ext cx="8503920" cy="5047488"/>
          </a:xfrm>
        </p:spPr>
        <p:txBody>
          <a:bodyPr/>
          <a:lstStyle/>
          <a:p>
            <a:pPr>
              <a:spcAft>
                <a:spcPts val="1800"/>
              </a:spcAft>
            </a:pPr>
            <a:r>
              <a:rPr lang="en-US" dirty="0" smtClean="0"/>
              <a:t>Title X prescribes important standards for rulemaking in Section 1022(b)(2)</a:t>
            </a:r>
          </a:p>
          <a:p>
            <a:pPr>
              <a:spcAft>
                <a:spcPts val="1800"/>
              </a:spcAft>
            </a:pPr>
            <a:endParaRPr lang="en-US" sz="2800" dirty="0"/>
          </a:p>
          <a:p>
            <a:pPr>
              <a:spcAft>
                <a:spcPts val="1800"/>
              </a:spcAft>
            </a:pPr>
            <a:endParaRPr lang="en-US" sz="2800" dirty="0" smtClean="0"/>
          </a:p>
          <a:p>
            <a:pPr>
              <a:spcAft>
                <a:spcPts val="1800"/>
              </a:spcAft>
            </a:pPr>
            <a:endParaRPr lang="en-US" sz="2800" dirty="0"/>
          </a:p>
          <a:p>
            <a:pPr>
              <a:spcBef>
                <a:spcPts val="600"/>
              </a:spcBef>
            </a:pPr>
            <a:r>
              <a:rPr lang="en-US" dirty="0" smtClean="0"/>
              <a:t>The APA applies to the Bureau just as it does to other </a:t>
            </a:r>
            <a:r>
              <a:rPr lang="en-US" dirty="0"/>
              <a:t>federal agencies</a:t>
            </a:r>
          </a:p>
          <a:p>
            <a:pPr lvl="1">
              <a:spcAft>
                <a:spcPts val="1800"/>
              </a:spcAft>
            </a:pPr>
            <a:r>
              <a:rPr lang="en-US" dirty="0"/>
              <a:t>Notice and comment rulemaking</a:t>
            </a:r>
          </a:p>
          <a:p>
            <a:pPr lvl="1">
              <a:spcAft>
                <a:spcPts val="1800"/>
              </a:spcAft>
            </a:pPr>
            <a:r>
              <a:rPr lang="en-US" dirty="0"/>
              <a:t>Deference to agency determinations</a:t>
            </a:r>
          </a:p>
          <a:p>
            <a:pPr lvl="1">
              <a:spcAft>
                <a:spcPts val="1800"/>
              </a:spcAft>
            </a:pPr>
            <a:r>
              <a:rPr lang="en-US" dirty="0"/>
              <a:t>Lenient review standard (arbitrary and capricious)</a:t>
            </a:r>
          </a:p>
          <a:p>
            <a:pPr>
              <a:spcAft>
                <a:spcPts val="1800"/>
              </a:spcAft>
            </a:pPr>
            <a:endParaRPr lang="en-US" sz="2800" dirty="0" smtClean="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pPr>
                <a:defRPr/>
              </a:pPr>
              <a:t>37</a:t>
            </a:fld>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1990709" y="3506855"/>
            <a:ext cx="5813028" cy="594085"/>
          </a:xfrm>
          <a:prstGeom prst="rect">
            <a:avLst/>
          </a:prstGeom>
        </p:spPr>
      </p:pic>
      <p:sp>
        <p:nvSpPr>
          <p:cNvPr id="3" name="Rectangle 2"/>
          <p:cNvSpPr/>
          <p:nvPr/>
        </p:nvSpPr>
        <p:spPr>
          <a:xfrm>
            <a:off x="2917861" y="2702103"/>
            <a:ext cx="4407613" cy="1849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67848" y="2887038"/>
            <a:ext cx="1952089" cy="2071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426054" y="2152711"/>
            <a:ext cx="6060595" cy="1410298"/>
          </a:xfrm>
          <a:prstGeom prst="rect">
            <a:avLst/>
          </a:prstGeom>
        </p:spPr>
      </p:pic>
    </p:spTree>
    <p:extLst>
      <p:ext uri="{BB962C8B-B14F-4D97-AF65-F5344CB8AC3E}">
        <p14:creationId xmlns:p14="http://schemas.microsoft.com/office/powerpoint/2010/main" val="4185821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040" y="1347537"/>
            <a:ext cx="3655194" cy="4891238"/>
            <a:chOff x="320040" y="1347537"/>
            <a:chExt cx="3655194" cy="4891238"/>
          </a:xfrm>
        </p:grpSpPr>
        <p:sp>
          <p:nvSpPr>
            <p:cNvPr id="8" name="Rectangle 7"/>
            <p:cNvSpPr/>
            <p:nvPr/>
          </p:nvSpPr>
          <p:spPr>
            <a:xfrm>
              <a:off x="320040" y="1347537"/>
              <a:ext cx="3655194" cy="4891238"/>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80599" y="1515294"/>
              <a:ext cx="3566160" cy="4609351"/>
            </a:xfrm>
            <a:prstGeom prst="rect">
              <a:avLst/>
            </a:prstGeom>
          </p:spPr>
        </p:pic>
      </p:grpSp>
      <p:sp>
        <p:nvSpPr>
          <p:cNvPr id="2" name="Title 1"/>
          <p:cNvSpPr>
            <a:spLocks noGrp="1"/>
          </p:cNvSpPr>
          <p:nvPr>
            <p:ph type="title"/>
          </p:nvPr>
        </p:nvSpPr>
        <p:spPr/>
        <p:txBody>
          <a:bodyPr/>
          <a:lstStyle/>
          <a:p>
            <a:r>
              <a:rPr lang="en-US" sz="3600" dirty="0" smtClean="0"/>
              <a:t>Section 1028</a:t>
            </a:r>
            <a:r>
              <a:rPr lang="en-US" dirty="0" smtClean="0"/>
              <a:t/>
            </a:r>
            <a:br>
              <a:rPr lang="en-US" dirty="0" smtClean="0"/>
            </a:br>
            <a:r>
              <a:rPr lang="en-US" sz="2000" dirty="0" smtClean="0"/>
              <a:t>Authority to Study and Restrict Arbitration Clauses</a:t>
            </a:r>
            <a:endParaRPr lang="en-US" sz="20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38</a:t>
            </a:fld>
            <a:endParaRPr lang="en-US" dirty="0">
              <a:solidFill>
                <a:srgbClr val="FFFFFF"/>
              </a:solidFill>
            </a:endParaRPr>
          </a:p>
        </p:txBody>
      </p:sp>
      <p:sp>
        <p:nvSpPr>
          <p:cNvPr id="5" name="TextBox 4"/>
          <p:cNvSpPr txBox="1"/>
          <p:nvPr/>
        </p:nvSpPr>
        <p:spPr>
          <a:xfrm>
            <a:off x="288760" y="6238775"/>
            <a:ext cx="2369944" cy="338554"/>
          </a:xfrm>
          <a:prstGeom prst="rect">
            <a:avLst/>
          </a:prstGeom>
          <a:noFill/>
        </p:spPr>
        <p:txBody>
          <a:bodyPr wrap="none" rtlCol="0">
            <a:spAutoFit/>
          </a:bodyPr>
          <a:lstStyle/>
          <a:p>
            <a:r>
              <a:rPr lang="en-US" sz="1600" i="1" dirty="0">
                <a:solidFill>
                  <a:srgbClr val="022752"/>
                </a:solidFill>
                <a:latin typeface="Georgia" panose="02040502050405020303" pitchFamily="18" charset="0"/>
              </a:rPr>
              <a:t>Source</a:t>
            </a:r>
            <a:r>
              <a:rPr lang="en-US" sz="1600" i="1" dirty="0" smtClean="0">
                <a:solidFill>
                  <a:srgbClr val="022752"/>
                </a:solidFill>
                <a:latin typeface="Georgia" panose="02040502050405020303" pitchFamily="18" charset="0"/>
              </a:rPr>
              <a:t>: </a:t>
            </a:r>
            <a:r>
              <a:rPr lang="en-US" sz="1600" i="1" dirty="0"/>
              <a:t>Dodd-Frank Act</a:t>
            </a:r>
            <a:endParaRPr lang="en-US" sz="1600" i="1" dirty="0">
              <a:solidFill>
                <a:srgbClr val="022752"/>
              </a:solidFill>
              <a:latin typeface="Georgia" panose="02040502050405020303" pitchFamily="18" charset="0"/>
            </a:endParaRPr>
          </a:p>
        </p:txBody>
      </p:sp>
      <p:grpSp>
        <p:nvGrpSpPr>
          <p:cNvPr id="15" name="Group 14"/>
          <p:cNvGrpSpPr/>
          <p:nvPr/>
        </p:nvGrpSpPr>
        <p:grpSpPr>
          <a:xfrm>
            <a:off x="1941095" y="2444561"/>
            <a:ext cx="7026441" cy="3071401"/>
            <a:chOff x="1941095" y="2444561"/>
            <a:chExt cx="7026441" cy="3071401"/>
          </a:xfrm>
        </p:grpSpPr>
        <p:sp>
          <p:nvSpPr>
            <p:cNvPr id="11" name="Rectangle 10"/>
            <p:cNvSpPr/>
            <p:nvPr/>
          </p:nvSpPr>
          <p:spPr>
            <a:xfrm>
              <a:off x="1941095" y="2444561"/>
              <a:ext cx="7026441" cy="3071401"/>
            </a:xfrm>
            <a:prstGeom prst="rect">
              <a:avLst/>
            </a:prstGeom>
            <a:solidFill>
              <a:schemeClr val="bg1"/>
            </a:solidFill>
            <a:ln w="9525">
              <a:solidFill>
                <a:schemeClr val="bg2">
                  <a:lumMod val="1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01362" y="5079576"/>
              <a:ext cx="1480278" cy="30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78494" y="3096126"/>
              <a:ext cx="1977464" cy="1764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78494" y="3980261"/>
              <a:ext cx="1977464" cy="1764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066702" y="2597703"/>
              <a:ext cx="6757902" cy="2759927"/>
              <a:chOff x="3278761" y="1941094"/>
              <a:chExt cx="7463277" cy="3048002"/>
            </a:xfrm>
          </p:grpSpPr>
          <p:pic>
            <p:nvPicPr>
              <p:cNvPr id="9" name="Picture 8"/>
              <p:cNvPicPr>
                <a:picLocks noChangeAspect="1"/>
              </p:cNvPicPr>
              <p:nvPr/>
            </p:nvPicPr>
            <p:blipFill rotWithShape="1">
              <a:blip r:embed="rId4">
                <a:clrChange>
                  <a:clrFrom>
                    <a:srgbClr val="FFFFFF"/>
                  </a:clrFrom>
                  <a:clrTo>
                    <a:srgbClr val="FFFFFF">
                      <a:alpha val="0"/>
                    </a:srgbClr>
                  </a:clrTo>
                </a:clrChange>
              </a:blip>
              <a:srcRect l="16420" t="79317" r="18802" b="12763"/>
              <a:stretch/>
            </p:blipFill>
            <p:spPr>
              <a:xfrm>
                <a:off x="3278761" y="1941094"/>
                <a:ext cx="7463277" cy="1179453"/>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blip>
              <a:srcRect l="29226" t="14616" r="16701" b="72456"/>
              <a:stretch/>
            </p:blipFill>
            <p:spPr>
              <a:xfrm>
                <a:off x="3384884" y="3064042"/>
                <a:ext cx="6230101" cy="1925054"/>
              </a:xfrm>
              <a:prstGeom prst="rect">
                <a:avLst/>
              </a:prstGeom>
            </p:spPr>
          </p:pic>
        </p:grpSp>
      </p:grpSp>
    </p:spTree>
    <p:extLst>
      <p:ext uri="{BB962C8B-B14F-4D97-AF65-F5344CB8AC3E}">
        <p14:creationId xmlns:p14="http://schemas.microsoft.com/office/powerpoint/2010/main" val="2879694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Repeals Arbitration Rule</a:t>
            </a:r>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39</a:t>
            </a:fld>
            <a:endParaRPr lang="en-US" dirty="0"/>
          </a:p>
        </p:txBody>
      </p:sp>
      <p:pic>
        <p:nvPicPr>
          <p:cNvPr id="6" name="Picture 5"/>
          <p:cNvPicPr>
            <a:picLocks noChangeAspect="1"/>
          </p:cNvPicPr>
          <p:nvPr/>
        </p:nvPicPr>
        <p:blipFill>
          <a:blip r:embed="rId2"/>
          <a:stretch>
            <a:fillRect/>
          </a:stretch>
        </p:blipFill>
        <p:spPr>
          <a:xfrm>
            <a:off x="406649" y="1223931"/>
            <a:ext cx="4270766" cy="5240877"/>
          </a:xfrm>
          <a:prstGeom prst="rect">
            <a:avLst/>
          </a:prstGeom>
        </p:spPr>
      </p:pic>
      <p:pic>
        <p:nvPicPr>
          <p:cNvPr id="5" name="Content Placeholder 4"/>
          <p:cNvPicPr>
            <a:picLocks noGrp="1" noChangeAspect="1"/>
          </p:cNvPicPr>
          <p:nvPr>
            <p:ph idx="1"/>
          </p:nvPr>
        </p:nvPicPr>
        <p:blipFill>
          <a:blip r:embed="rId3"/>
          <a:stretch>
            <a:fillRect/>
          </a:stretch>
        </p:blipFill>
        <p:spPr>
          <a:xfrm>
            <a:off x="2032635" y="1788935"/>
            <a:ext cx="6791325" cy="1647825"/>
          </a:xfrm>
          <a:prstGeom prst="rect">
            <a:avLst/>
          </a:prstGeom>
        </p:spPr>
      </p:pic>
      <p:pic>
        <p:nvPicPr>
          <p:cNvPr id="9" name="Picture 8"/>
          <p:cNvPicPr>
            <a:picLocks noChangeAspect="1"/>
          </p:cNvPicPr>
          <p:nvPr/>
        </p:nvPicPr>
        <p:blipFill>
          <a:blip r:embed="rId4"/>
          <a:stretch>
            <a:fillRect/>
          </a:stretch>
        </p:blipFill>
        <p:spPr>
          <a:xfrm>
            <a:off x="936185" y="3730230"/>
            <a:ext cx="6952107" cy="552450"/>
          </a:xfrm>
          <a:prstGeom prst="rect">
            <a:avLst/>
          </a:prstGeom>
          <a:effectLst>
            <a:outerShdw blurRad="50800" dist="38100" algn="l" rotWithShape="0">
              <a:prstClr val="black">
                <a:alpha val="40000"/>
              </a:prstClr>
            </a:outerShdw>
          </a:effectLst>
        </p:spPr>
      </p:pic>
      <p:pic>
        <p:nvPicPr>
          <p:cNvPr id="10" name="Picture 9"/>
          <p:cNvPicPr>
            <a:picLocks noChangeAspect="1"/>
          </p:cNvPicPr>
          <p:nvPr/>
        </p:nvPicPr>
        <p:blipFill>
          <a:blip r:embed="rId5"/>
          <a:stretch>
            <a:fillRect/>
          </a:stretch>
        </p:blipFill>
        <p:spPr>
          <a:xfrm>
            <a:off x="2273998" y="4576150"/>
            <a:ext cx="6681216" cy="1647825"/>
          </a:xfrm>
          <a:prstGeom prst="rect">
            <a:avLst/>
          </a:prstGeom>
        </p:spPr>
      </p:pic>
    </p:spTree>
    <p:extLst>
      <p:ext uri="{BB962C8B-B14F-4D97-AF65-F5344CB8AC3E}">
        <p14:creationId xmlns:p14="http://schemas.microsoft.com/office/powerpoint/2010/main" val="408559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4</a:t>
            </a:fld>
            <a:endParaRPr lang="en-US" dirty="0">
              <a:solidFill>
                <a:srgbClr val="FFFFFF"/>
              </a:solidFill>
            </a:endParaRPr>
          </a:p>
        </p:txBody>
      </p:sp>
      <p:sp>
        <p:nvSpPr>
          <p:cNvPr id="5" name="Title 4"/>
          <p:cNvSpPr>
            <a:spLocks noGrp="1"/>
          </p:cNvSpPr>
          <p:nvPr>
            <p:ph type="ctrTitle"/>
          </p:nvPr>
        </p:nvSpPr>
        <p:spPr/>
        <p:txBody>
          <a:bodyPr/>
          <a:lstStyle/>
          <a:p>
            <a:r>
              <a:rPr lang="en-US" dirty="0" smtClean="0"/>
              <a:t>Part I:</a:t>
            </a:r>
            <a:br>
              <a:rPr lang="en-US" dirty="0" smtClean="0"/>
            </a:br>
            <a:r>
              <a:rPr lang="en-US" dirty="0" smtClean="0"/>
              <a:t>Changing of the Guard</a:t>
            </a:r>
            <a:endParaRPr lang="en-US" sz="2400" dirty="0"/>
          </a:p>
        </p:txBody>
      </p:sp>
    </p:spTree>
    <p:extLst>
      <p:ext uri="{BB962C8B-B14F-4D97-AF65-F5344CB8AC3E}">
        <p14:creationId xmlns:p14="http://schemas.microsoft.com/office/powerpoint/2010/main" val="3566174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 the Chopping Block</a:t>
            </a:r>
            <a:br>
              <a:rPr lang="en-US" sz="3600" dirty="0" smtClean="0"/>
            </a:br>
            <a:r>
              <a:rPr lang="en-US" sz="2400" dirty="0" smtClean="0"/>
              <a:t>The Payday Lending Rule</a:t>
            </a:r>
            <a:endParaRPr lang="en-US" sz="24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40</a:t>
            </a:fld>
            <a:endParaRPr lang="en-US" dirty="0"/>
          </a:p>
        </p:txBody>
      </p:sp>
      <p:pic>
        <p:nvPicPr>
          <p:cNvPr id="3" name="Picture 2"/>
          <p:cNvPicPr>
            <a:picLocks noChangeAspect="1"/>
          </p:cNvPicPr>
          <p:nvPr/>
        </p:nvPicPr>
        <p:blipFill>
          <a:blip r:embed="rId3"/>
          <a:stretch>
            <a:fillRect/>
          </a:stretch>
        </p:blipFill>
        <p:spPr>
          <a:xfrm>
            <a:off x="717919" y="1280160"/>
            <a:ext cx="4100969" cy="5303520"/>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a:blip r:embed="rId4"/>
          <a:stretch>
            <a:fillRect/>
          </a:stretch>
        </p:blipFill>
        <p:spPr>
          <a:xfrm>
            <a:off x="2768403" y="2950845"/>
            <a:ext cx="5886450" cy="981075"/>
          </a:xfrm>
          <a:prstGeom prst="rect">
            <a:avLst/>
          </a:prstGeom>
          <a:effectLst>
            <a:outerShdw blurRad="50800" dist="38100" algn="l" rotWithShape="0">
              <a:prstClr val="black">
                <a:alpha val="40000"/>
              </a:prstClr>
            </a:outerShdw>
          </a:effectLst>
        </p:spPr>
      </p:pic>
      <p:pic>
        <p:nvPicPr>
          <p:cNvPr id="6" name="Picture 5"/>
          <p:cNvPicPr>
            <a:picLocks noChangeAspect="1"/>
          </p:cNvPicPr>
          <p:nvPr/>
        </p:nvPicPr>
        <p:blipFill>
          <a:blip r:embed="rId5"/>
          <a:stretch>
            <a:fillRect/>
          </a:stretch>
        </p:blipFill>
        <p:spPr>
          <a:xfrm>
            <a:off x="6334506" y="2283523"/>
            <a:ext cx="2400300" cy="638175"/>
          </a:xfrm>
          <a:prstGeom prst="rect">
            <a:avLst/>
          </a:prstGeom>
        </p:spPr>
      </p:pic>
    </p:spTree>
    <p:extLst>
      <p:ext uri="{BB962C8B-B14F-4D97-AF65-F5344CB8AC3E}">
        <p14:creationId xmlns:p14="http://schemas.microsoft.com/office/powerpoint/2010/main" val="36932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Rulemaking Agenda</a:t>
            </a:r>
            <a:endParaRPr lang="en-US" sz="36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41</a:t>
            </a:fld>
            <a:endParaRPr lang="en-US" dirty="0"/>
          </a:p>
        </p:txBody>
      </p:sp>
      <p:sp>
        <p:nvSpPr>
          <p:cNvPr id="6" name="Content Placeholder 5"/>
          <p:cNvSpPr>
            <a:spLocks noGrp="1"/>
          </p:cNvSpPr>
          <p:nvPr>
            <p:ph idx="1"/>
          </p:nvPr>
        </p:nvSpPr>
        <p:spPr>
          <a:xfrm>
            <a:off x="320040" y="1370980"/>
            <a:ext cx="3895344" cy="5212700"/>
          </a:xfrm>
        </p:spPr>
        <p:txBody>
          <a:bodyPr/>
          <a:lstStyle/>
          <a:p>
            <a:pPr marL="0" indent="0" algn="ctr">
              <a:spcAft>
                <a:spcPts val="1800"/>
              </a:spcAft>
              <a:buNone/>
            </a:pPr>
            <a:r>
              <a:rPr lang="en-US" b="1" dirty="0" smtClean="0"/>
              <a:t>2017</a:t>
            </a:r>
            <a:endParaRPr lang="en-US" dirty="0" smtClean="0"/>
          </a:p>
          <a:p>
            <a:pPr>
              <a:spcAft>
                <a:spcPts val="1800"/>
              </a:spcAft>
            </a:pPr>
            <a:r>
              <a:rPr lang="en-US" sz="1800" dirty="0" smtClean="0"/>
              <a:t>Final Arbitration Rule (now repealed)</a:t>
            </a:r>
          </a:p>
          <a:p>
            <a:pPr>
              <a:spcAft>
                <a:spcPts val="1800"/>
              </a:spcAft>
            </a:pPr>
            <a:r>
              <a:rPr lang="en-US" sz="1800" dirty="0" smtClean="0"/>
              <a:t>Final Payday Lending Rule, effective January 16, 2018 with a compliance date in August 2019</a:t>
            </a:r>
          </a:p>
          <a:p>
            <a:pPr>
              <a:spcAft>
                <a:spcPts val="1800"/>
              </a:spcAft>
            </a:pPr>
            <a:r>
              <a:rPr lang="en-US" sz="1800" dirty="0" smtClean="0"/>
              <a:t>Clarifications to “Know Before You Owe” mortgage rules</a:t>
            </a:r>
          </a:p>
          <a:p>
            <a:pPr marL="0" indent="0">
              <a:spcAft>
                <a:spcPts val="1200"/>
              </a:spcAft>
              <a:buNone/>
            </a:pPr>
            <a:endParaRPr lang="en-US" sz="1800" dirty="0" smtClean="0"/>
          </a:p>
        </p:txBody>
      </p:sp>
      <p:sp>
        <p:nvSpPr>
          <p:cNvPr id="8" name="Content Placeholder 5"/>
          <p:cNvSpPr txBox="1">
            <a:spLocks/>
          </p:cNvSpPr>
          <p:nvPr/>
        </p:nvSpPr>
        <p:spPr bwMode="auto">
          <a:xfrm>
            <a:off x="4654296" y="1370980"/>
            <a:ext cx="4169664" cy="5047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0" indent="0" algn="ctr">
              <a:spcAft>
                <a:spcPts val="1200"/>
              </a:spcAft>
              <a:buNone/>
            </a:pPr>
            <a:r>
              <a:rPr lang="en-US" b="1" kern="0" dirty="0" smtClean="0">
                <a:solidFill>
                  <a:schemeClr val="tx1"/>
                </a:solidFill>
              </a:rPr>
              <a:t>2018</a:t>
            </a:r>
          </a:p>
          <a:p>
            <a:pPr>
              <a:spcAft>
                <a:spcPts val="1200"/>
              </a:spcAft>
            </a:pPr>
            <a:r>
              <a:rPr lang="en-US" sz="1800" kern="0" dirty="0" smtClean="0">
                <a:solidFill>
                  <a:schemeClr val="tx1"/>
                </a:solidFill>
              </a:rPr>
              <a:t>Extending supervisory authority to non-bank providers of consumer installment loans and vehicle title loans</a:t>
            </a:r>
          </a:p>
          <a:p>
            <a:pPr>
              <a:spcAft>
                <a:spcPts val="1200"/>
              </a:spcAft>
            </a:pPr>
            <a:r>
              <a:rPr lang="en-US" sz="1800" kern="0" dirty="0" smtClean="0">
                <a:solidFill>
                  <a:schemeClr val="tx1"/>
                </a:solidFill>
              </a:rPr>
              <a:t>Rule implementing Section 1071 of the Dodd-Frank Act requiring financial institutions to maintain and report information on lending to women-owned, minority-owned, and small businesses</a:t>
            </a:r>
          </a:p>
          <a:p>
            <a:pPr>
              <a:spcAft>
                <a:spcPts val="1200"/>
              </a:spcAft>
            </a:pPr>
            <a:r>
              <a:rPr lang="en-US" sz="1800" kern="0" dirty="0" smtClean="0">
                <a:solidFill>
                  <a:schemeClr val="tx1"/>
                </a:solidFill>
              </a:rPr>
              <a:t>Overdraft rulemaking</a:t>
            </a:r>
          </a:p>
          <a:p>
            <a:pPr>
              <a:spcAft>
                <a:spcPts val="1200"/>
              </a:spcAft>
            </a:pPr>
            <a:r>
              <a:rPr lang="en-US" sz="1800" kern="0" dirty="0" smtClean="0">
                <a:solidFill>
                  <a:schemeClr val="tx1"/>
                </a:solidFill>
              </a:rPr>
              <a:t>Debt collection rulemaking</a:t>
            </a:r>
          </a:p>
          <a:p>
            <a:pPr>
              <a:spcAft>
                <a:spcPts val="1200"/>
              </a:spcAft>
            </a:pPr>
            <a:r>
              <a:rPr lang="en-US" sz="1800" kern="0" dirty="0" smtClean="0">
                <a:solidFill>
                  <a:schemeClr val="tx1"/>
                </a:solidFill>
              </a:rPr>
              <a:t>Registration of non-depository financial institutions</a:t>
            </a:r>
          </a:p>
        </p:txBody>
      </p:sp>
      <p:cxnSp>
        <p:nvCxnSpPr>
          <p:cNvPr id="5" name="Straight Connector 4"/>
          <p:cNvCxnSpPr/>
          <p:nvPr/>
        </p:nvCxnSpPr>
        <p:spPr>
          <a:xfrm>
            <a:off x="4434840" y="1370980"/>
            <a:ext cx="64008" cy="50474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39289" y="1927049"/>
            <a:ext cx="1199678" cy="4574025"/>
          </a:xfrm>
          <a:prstGeom prst="rect">
            <a:avLst/>
          </a:prstGeom>
          <a:noFill/>
        </p:spPr>
        <p:txBody>
          <a:bodyPr wrap="square" rtlCol="0">
            <a:spAutoFit/>
          </a:bodyPr>
          <a:lstStyle/>
          <a:p>
            <a:pPr algn="ctr"/>
            <a:r>
              <a:rPr lang="en-US" sz="28700" dirty="0" smtClean="0">
                <a:solidFill>
                  <a:schemeClr val="bg1">
                    <a:lumMod val="65000"/>
                  </a:schemeClr>
                </a:solidFill>
                <a:latin typeface="Georgia" panose="02040502050405020303" pitchFamily="18" charset="0"/>
              </a:rPr>
              <a:t>?</a:t>
            </a:r>
            <a:endParaRPr lang="en-US" sz="28700" dirty="0">
              <a:solidFill>
                <a:schemeClr val="bg1">
                  <a:lumMod val="65000"/>
                </a:schemeClr>
              </a:solidFill>
              <a:latin typeface="Georgia" panose="02040502050405020303" pitchFamily="18" charset="0"/>
            </a:endParaRPr>
          </a:p>
        </p:txBody>
      </p:sp>
    </p:spTree>
    <p:extLst>
      <p:ext uri="{BB962C8B-B14F-4D97-AF65-F5344CB8AC3E}">
        <p14:creationId xmlns:p14="http://schemas.microsoft.com/office/powerpoint/2010/main" val="877964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Questions?</a:t>
            </a:r>
            <a:endParaRPr lang="en-US" sz="3600" dirty="0"/>
          </a:p>
        </p:txBody>
      </p:sp>
      <p:sp>
        <p:nvSpPr>
          <p:cNvPr id="5" name="Content Placeholder 4"/>
          <p:cNvSpPr>
            <a:spLocks noGrp="1"/>
          </p:cNvSpPr>
          <p:nvPr>
            <p:ph idx="1"/>
          </p:nvPr>
        </p:nvSpPr>
        <p:spPr>
          <a:xfrm>
            <a:off x="0" y="2632817"/>
            <a:ext cx="4572000" cy="1506476"/>
          </a:xfrm>
        </p:spPr>
        <p:txBody>
          <a:bodyPr/>
          <a:lstStyle/>
          <a:p>
            <a:pPr marL="457200" lvl="1" indent="0" algn="ctr">
              <a:spcAft>
                <a:spcPts val="0"/>
              </a:spcAft>
              <a:buNone/>
            </a:pPr>
            <a:r>
              <a:rPr lang="en-GB" sz="2800" b="1" dirty="0" smtClean="0"/>
              <a:t>Ryan Scarborough</a:t>
            </a:r>
          </a:p>
          <a:p>
            <a:pPr marL="457200" lvl="1" indent="0" algn="ctr">
              <a:spcAft>
                <a:spcPts val="0"/>
              </a:spcAft>
              <a:buNone/>
            </a:pPr>
            <a:r>
              <a:rPr lang="en-GB" sz="2000" dirty="0" smtClean="0"/>
              <a:t>Williams &amp; Connolly LLP</a:t>
            </a:r>
          </a:p>
          <a:p>
            <a:pPr marL="457200" lvl="1" indent="0" algn="ctr">
              <a:spcAft>
                <a:spcPts val="0"/>
              </a:spcAft>
              <a:buNone/>
            </a:pPr>
            <a:r>
              <a:rPr lang="en-GB" sz="2000" dirty="0" smtClean="0">
                <a:hlinkClick r:id="rId2"/>
              </a:rPr>
              <a:t>rscarborough@wc.com</a:t>
            </a:r>
            <a:endParaRPr lang="en-GB" sz="2000" dirty="0" smtClean="0"/>
          </a:p>
          <a:p>
            <a:pPr marL="457200" lvl="1" indent="0" algn="ctr">
              <a:spcAft>
                <a:spcPts val="0"/>
              </a:spcAft>
              <a:buNone/>
            </a:pPr>
            <a:r>
              <a:rPr lang="en-GB" sz="2000" dirty="0" smtClean="0"/>
              <a:t>202-434-5173</a:t>
            </a:r>
            <a:endParaRPr lang="en-US" sz="2000" dirty="0" smtClean="0"/>
          </a:p>
          <a:p>
            <a:pPr marL="457200" lvl="1" indent="0">
              <a:buNone/>
            </a:pPr>
            <a:endParaRPr lang="en-US" sz="1500" dirty="0"/>
          </a:p>
        </p:txBody>
      </p:sp>
      <p:sp>
        <p:nvSpPr>
          <p:cNvPr id="2" name="Slide Number Placeholder 1"/>
          <p:cNvSpPr>
            <a:spLocks noGrp="1"/>
          </p:cNvSpPr>
          <p:nvPr>
            <p:ph type="sldNum" sz="quarter" idx="11"/>
          </p:nvPr>
        </p:nvSpPr>
        <p:spPr/>
        <p:txBody>
          <a:bodyPr/>
          <a:lstStyle/>
          <a:p>
            <a:pPr>
              <a:defRPr/>
            </a:pPr>
            <a:fld id="{08DE83BA-A0DE-456C-A529-9726312F4F62}" type="slidenum">
              <a:rPr lang="en-US" smtClean="0">
                <a:solidFill>
                  <a:srgbClr val="FFFFFF"/>
                </a:solidFill>
              </a:rPr>
              <a:pPr>
                <a:defRPr/>
              </a:pPr>
              <a:t>42</a:t>
            </a:fld>
            <a:endParaRPr lang="en-US" dirty="0">
              <a:solidFill>
                <a:srgbClr val="FFFFFF"/>
              </a:solidFill>
            </a:endParaRPr>
          </a:p>
        </p:txBody>
      </p:sp>
      <p:sp>
        <p:nvSpPr>
          <p:cNvPr id="8" name="Content Placeholder 4"/>
          <p:cNvSpPr txBox="1">
            <a:spLocks/>
          </p:cNvSpPr>
          <p:nvPr/>
        </p:nvSpPr>
        <p:spPr bwMode="auto">
          <a:xfrm>
            <a:off x="3974375" y="2632817"/>
            <a:ext cx="4572000" cy="15064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pPr marL="457200" lvl="1" indent="0" algn="ctr">
              <a:spcAft>
                <a:spcPts val="0"/>
              </a:spcAft>
              <a:buFont typeface="Calibri" pitchFamily="34" charset="0"/>
              <a:buNone/>
            </a:pPr>
            <a:r>
              <a:rPr lang="en-GB" sz="2800" b="1" kern="0" dirty="0" smtClean="0"/>
              <a:t>Rachel Rodman</a:t>
            </a:r>
          </a:p>
          <a:p>
            <a:pPr marL="457200" lvl="1" indent="0" algn="ctr">
              <a:spcAft>
                <a:spcPts val="0"/>
              </a:spcAft>
              <a:buFont typeface="Calibri" pitchFamily="34" charset="0"/>
              <a:buNone/>
            </a:pPr>
            <a:r>
              <a:rPr lang="en-GB" sz="2000" kern="0" dirty="0" smtClean="0"/>
              <a:t>Williams &amp; Connolly LLP</a:t>
            </a:r>
          </a:p>
          <a:p>
            <a:pPr marL="457200" lvl="1" indent="0" algn="ctr">
              <a:spcAft>
                <a:spcPts val="0"/>
              </a:spcAft>
              <a:buFont typeface="Calibri" pitchFamily="34" charset="0"/>
              <a:buNone/>
            </a:pPr>
            <a:r>
              <a:rPr lang="en-GB" sz="2000" kern="0" dirty="0" smtClean="0">
                <a:hlinkClick r:id="rId3"/>
              </a:rPr>
              <a:t>rrodman@wc.com</a:t>
            </a:r>
            <a:endParaRPr lang="en-GB" sz="2000" kern="0" dirty="0" smtClean="0"/>
          </a:p>
          <a:p>
            <a:pPr marL="457200" lvl="1" indent="0" algn="ctr">
              <a:spcAft>
                <a:spcPts val="0"/>
              </a:spcAft>
              <a:buFont typeface="Calibri" pitchFamily="34" charset="0"/>
              <a:buNone/>
            </a:pPr>
            <a:r>
              <a:rPr lang="en-GB" sz="2000" kern="0" dirty="0" smtClean="0"/>
              <a:t>202-434-5952</a:t>
            </a:r>
            <a:endParaRPr lang="en-US" sz="2000" kern="0" dirty="0" smtClean="0"/>
          </a:p>
          <a:p>
            <a:pPr marL="457200" lvl="1" indent="0">
              <a:buFont typeface="Calibri" pitchFamily="34" charset="0"/>
              <a:buNone/>
            </a:pPr>
            <a:endParaRPr lang="en-US" sz="1500" kern="0" dirty="0"/>
          </a:p>
        </p:txBody>
      </p:sp>
    </p:spTree>
    <p:extLst>
      <p:ext uri="{BB962C8B-B14F-4D97-AF65-F5344CB8AC3E}">
        <p14:creationId xmlns:p14="http://schemas.microsoft.com/office/powerpoint/2010/main" val="235897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CFPB Leadership Fight</a:t>
            </a:r>
            <a:br>
              <a:rPr lang="en-US" dirty="0" smtClean="0"/>
            </a:br>
            <a:r>
              <a:rPr lang="en-US" sz="2400" i="1" dirty="0" smtClean="0"/>
              <a:t>Five Days in November</a:t>
            </a:r>
            <a:endParaRPr lang="en-US" i="1" dirty="0"/>
          </a:p>
        </p:txBody>
      </p:sp>
      <p:sp>
        <p:nvSpPr>
          <p:cNvPr id="3" name="Content Placeholder 2"/>
          <p:cNvSpPr>
            <a:spLocks noGrp="1"/>
          </p:cNvSpPr>
          <p:nvPr>
            <p:ph idx="1"/>
          </p:nvPr>
        </p:nvSpPr>
        <p:spPr>
          <a:xfrm>
            <a:off x="320040" y="1266443"/>
            <a:ext cx="8503920" cy="5047488"/>
          </a:xfrm>
        </p:spPr>
        <p:txBody>
          <a:bodyPr/>
          <a:lstStyle/>
          <a:p>
            <a:pPr marL="1371600" indent="-1371600">
              <a:spcAft>
                <a:spcPts val="1200"/>
              </a:spcAft>
              <a:buNone/>
              <a:tabLst>
                <a:tab pos="1371600" algn="l"/>
              </a:tabLst>
            </a:pPr>
            <a:r>
              <a:rPr lang="en-US" sz="1800" dirty="0" smtClean="0"/>
              <a:t>11/24/17: 	Director </a:t>
            </a:r>
            <a:r>
              <a:rPr lang="en-US" sz="1800" dirty="0" err="1" smtClean="0"/>
              <a:t>Cordray</a:t>
            </a:r>
            <a:r>
              <a:rPr lang="en-US" sz="1800" dirty="0" smtClean="0"/>
              <a:t> appoints his chief of staff, Leandra English, </a:t>
            </a:r>
            <a:r>
              <a:rPr lang="en-US" sz="1800" dirty="0"/>
              <a:t>as Deputy Director</a:t>
            </a:r>
          </a:p>
          <a:p>
            <a:pPr marL="1371600" indent="-1371600">
              <a:spcAft>
                <a:spcPts val="1200"/>
              </a:spcAft>
              <a:buNone/>
              <a:tabLst>
                <a:tab pos="1371600" algn="l"/>
              </a:tabLst>
            </a:pPr>
            <a:r>
              <a:rPr lang="en-US" sz="1800" dirty="0" smtClean="0"/>
              <a:t>	</a:t>
            </a:r>
            <a:r>
              <a:rPr lang="en-US" sz="1800" dirty="0" err="1" smtClean="0"/>
              <a:t>Cordray</a:t>
            </a:r>
            <a:r>
              <a:rPr lang="en-US" sz="1800" dirty="0" smtClean="0"/>
              <a:t> resigns and indicates that English will serve as Acting Director (by operation of Dodd-Frank Act) until Senate confirms nominee</a:t>
            </a:r>
          </a:p>
          <a:p>
            <a:pPr marL="1371600" indent="-1371600">
              <a:spcAft>
                <a:spcPts val="1200"/>
              </a:spcAft>
              <a:buNone/>
              <a:tabLst>
                <a:tab pos="1371600" algn="l"/>
              </a:tabLst>
            </a:pPr>
            <a:r>
              <a:rPr lang="en-US" sz="1800" dirty="0"/>
              <a:t>	</a:t>
            </a:r>
            <a:r>
              <a:rPr lang="en-US" sz="1800" dirty="0" smtClean="0"/>
              <a:t>Several hours later, President Trump appoints OMB Director Mick </a:t>
            </a:r>
            <a:r>
              <a:rPr lang="en-US" sz="1800" dirty="0" err="1" smtClean="0"/>
              <a:t>Mulvaney</a:t>
            </a:r>
            <a:r>
              <a:rPr lang="en-US" sz="1800" dirty="0" smtClean="0"/>
              <a:t> as Acting Director pursuant to the Vacancies Reform Act</a:t>
            </a:r>
          </a:p>
          <a:p>
            <a:pPr marL="1371600" indent="-1371600">
              <a:spcAft>
                <a:spcPts val="1200"/>
              </a:spcAft>
              <a:buNone/>
              <a:tabLst>
                <a:tab pos="1371600" algn="l"/>
              </a:tabLst>
            </a:pPr>
            <a:r>
              <a:rPr lang="en-US" sz="1800" dirty="0" smtClean="0"/>
              <a:t>11/25/17	DOJ Office of Legal Counsel issues memo concluding that Vacancies Reform Act is not superseded by Dodd-Frank</a:t>
            </a:r>
          </a:p>
          <a:p>
            <a:pPr marL="1371600" indent="-1371600">
              <a:spcAft>
                <a:spcPts val="1200"/>
              </a:spcAft>
              <a:buNone/>
              <a:tabLst>
                <a:tab pos="1371600" algn="l"/>
              </a:tabLst>
            </a:pPr>
            <a:r>
              <a:rPr lang="en-US" sz="1800" dirty="0" smtClean="0"/>
              <a:t>	CFPB General counsel issues memo advising Bureau personnel that </a:t>
            </a:r>
            <a:r>
              <a:rPr lang="en-US" sz="1800" dirty="0" err="1" smtClean="0"/>
              <a:t>Mulvaney</a:t>
            </a:r>
            <a:r>
              <a:rPr lang="en-US" sz="1800" dirty="0" smtClean="0"/>
              <a:t> is the Acting Director</a:t>
            </a:r>
          </a:p>
          <a:p>
            <a:pPr marL="1371600" indent="-1371600">
              <a:spcAft>
                <a:spcPts val="1200"/>
              </a:spcAft>
              <a:buNone/>
              <a:tabLst>
                <a:tab pos="1371600" algn="l"/>
              </a:tabLst>
            </a:pPr>
            <a:r>
              <a:rPr lang="en-US" sz="1800" dirty="0" smtClean="0"/>
              <a:t>11/26/17	English files TRO in federal district court for the District of Columbia to enjoin </a:t>
            </a:r>
            <a:r>
              <a:rPr lang="en-US" sz="1800" dirty="0" err="1" smtClean="0"/>
              <a:t>Mulvaney</a:t>
            </a:r>
            <a:r>
              <a:rPr lang="en-US" sz="1800" dirty="0" smtClean="0"/>
              <a:t> from Acting Director position</a:t>
            </a:r>
          </a:p>
          <a:p>
            <a:pPr marL="1371600" indent="-1371600">
              <a:spcAft>
                <a:spcPts val="1200"/>
              </a:spcAft>
              <a:buNone/>
              <a:tabLst>
                <a:tab pos="1371600" algn="l"/>
              </a:tabLst>
            </a:pPr>
            <a:r>
              <a:rPr lang="en-US" sz="1800" dirty="0" smtClean="0"/>
              <a:t>11/27/17	DONUTS!!!</a:t>
            </a:r>
          </a:p>
          <a:p>
            <a:pPr marL="1371600" indent="-1371600">
              <a:spcAft>
                <a:spcPts val="1200"/>
              </a:spcAft>
              <a:buNone/>
              <a:tabLst>
                <a:tab pos="1371600" algn="l"/>
              </a:tabLst>
            </a:pPr>
            <a:r>
              <a:rPr lang="en-US" sz="1800" dirty="0" smtClean="0"/>
              <a:t>11/28/17	District Court denies TRO</a:t>
            </a:r>
          </a:p>
          <a:p>
            <a:pPr marL="1371600" indent="-1371600">
              <a:buNone/>
              <a:tabLst>
                <a:tab pos="1371600" algn="l"/>
              </a:tabLst>
            </a:pPr>
            <a:endParaRPr lang="en-US" sz="1800" dirty="0" smtClean="0"/>
          </a:p>
          <a:p>
            <a:pPr marL="1371600" indent="-1371600">
              <a:buNone/>
              <a:tabLst>
                <a:tab pos="1371600" algn="l"/>
              </a:tabLst>
            </a:pPr>
            <a:r>
              <a:rPr lang="en-US" sz="1800" dirty="0" smtClean="0"/>
              <a:t>		</a:t>
            </a:r>
          </a:p>
          <a:p>
            <a:pPr marL="1828800" indent="-1828800">
              <a:buNone/>
              <a:tabLst>
                <a:tab pos="1828800" algn="l"/>
              </a:tabLst>
            </a:pPr>
            <a:endParaRPr lang="en-US" sz="1800" dirty="0" smtClean="0"/>
          </a:p>
          <a:p>
            <a:pPr marL="1828800" indent="-1828800">
              <a:buNone/>
              <a:tabLst>
                <a:tab pos="1828800" algn="l"/>
              </a:tabLst>
            </a:pPr>
            <a:endParaRPr lang="en-US" sz="1800" dirty="0" smtClean="0"/>
          </a:p>
          <a:p>
            <a:pPr marL="1828800" indent="-1828800">
              <a:buNone/>
              <a:tabLst>
                <a:tab pos="1828800" algn="l"/>
              </a:tabLst>
            </a:pPr>
            <a:endParaRPr lang="en-US" sz="1800"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5</a:t>
            </a:fld>
            <a:endParaRPr lang="en-US" dirty="0"/>
          </a:p>
        </p:txBody>
      </p:sp>
    </p:spTree>
    <p:extLst>
      <p:ext uri="{BB962C8B-B14F-4D97-AF65-F5344CB8AC3E}">
        <p14:creationId xmlns:p14="http://schemas.microsoft.com/office/powerpoint/2010/main" val="71929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Law Controls?</a:t>
            </a:r>
            <a:endParaRPr lang="en-US" dirty="0"/>
          </a:p>
        </p:txBody>
      </p:sp>
      <p:sp>
        <p:nvSpPr>
          <p:cNvPr id="3" name="Text Placeholder 2"/>
          <p:cNvSpPr>
            <a:spLocks noGrp="1"/>
          </p:cNvSpPr>
          <p:nvPr>
            <p:ph type="body" idx="1"/>
          </p:nvPr>
        </p:nvSpPr>
        <p:spPr/>
        <p:txBody>
          <a:bodyPr/>
          <a:lstStyle/>
          <a:p>
            <a:pPr algn="ctr"/>
            <a:r>
              <a:rPr lang="en-US" dirty="0" smtClean="0"/>
              <a:t>Dodd-Frank Act</a:t>
            </a:r>
          </a:p>
          <a:p>
            <a:pPr algn="ctr"/>
            <a:r>
              <a:rPr lang="en-US" sz="2000" dirty="0" smtClean="0"/>
              <a:t>12 U.S.C. § 5491</a:t>
            </a:r>
            <a:endParaRPr lang="en-US" sz="2000" dirty="0"/>
          </a:p>
        </p:txBody>
      </p:sp>
      <p:sp>
        <p:nvSpPr>
          <p:cNvPr id="4" name="Content Placeholder 3"/>
          <p:cNvSpPr>
            <a:spLocks noGrp="1"/>
          </p:cNvSpPr>
          <p:nvPr>
            <p:ph sz="half" idx="2"/>
          </p:nvPr>
        </p:nvSpPr>
        <p:spPr/>
        <p:txBody>
          <a:bodyPr/>
          <a:lstStyle/>
          <a:p>
            <a:r>
              <a:rPr lang="en-US" sz="2000" dirty="0" smtClean="0"/>
              <a:t>Deputy Director “</a:t>
            </a:r>
            <a:r>
              <a:rPr lang="en-US" sz="2000" b="1" i="1" dirty="0" smtClean="0"/>
              <a:t>shall serve </a:t>
            </a:r>
            <a:r>
              <a:rPr lang="en-US" sz="2000" dirty="0" smtClean="0"/>
              <a:t>as acting Director in the absence or unavailability of the Director”</a:t>
            </a:r>
          </a:p>
          <a:p>
            <a:endParaRPr lang="en-US" sz="2000" dirty="0"/>
          </a:p>
          <a:p>
            <a:r>
              <a:rPr lang="en-US" sz="2000" dirty="0" smtClean="0"/>
              <a:t>Key </a:t>
            </a:r>
            <a:r>
              <a:rPr lang="en-US" sz="2000" dirty="0"/>
              <a:t>Q</a:t>
            </a:r>
            <a:r>
              <a:rPr lang="en-US" sz="2000" dirty="0" smtClean="0"/>
              <a:t>uestions</a:t>
            </a:r>
          </a:p>
          <a:p>
            <a:pPr lvl="1"/>
            <a:r>
              <a:rPr lang="en-US" sz="1400" dirty="0" smtClean="0"/>
              <a:t>Does vacancy = absence or unavailability?</a:t>
            </a:r>
          </a:p>
          <a:p>
            <a:pPr lvl="1"/>
            <a:r>
              <a:rPr lang="en-US" sz="1400" dirty="0" smtClean="0"/>
              <a:t>Does Dodd-Frank expressly displace the Vacancies Reform Act?</a:t>
            </a:r>
          </a:p>
          <a:p>
            <a:pPr lvl="1"/>
            <a:r>
              <a:rPr lang="en-US" sz="1400" dirty="0" smtClean="0"/>
              <a:t>Does the independent nature of the Bureau affect the analysis?</a:t>
            </a:r>
          </a:p>
          <a:p>
            <a:pPr lvl="1"/>
            <a:r>
              <a:rPr lang="en-US" sz="1400" dirty="0" smtClean="0"/>
              <a:t>Does the interpretation advanced by English intrude upon core Executive Branch functions?</a:t>
            </a:r>
          </a:p>
          <a:p>
            <a:pPr lvl="1"/>
            <a:r>
              <a:rPr lang="en-US" sz="1400" dirty="0" smtClean="0"/>
              <a:t>Does English have standing?</a:t>
            </a:r>
            <a:endParaRPr lang="en-US" sz="1400" dirty="0"/>
          </a:p>
        </p:txBody>
      </p:sp>
      <p:sp>
        <p:nvSpPr>
          <p:cNvPr id="5" name="Text Placeholder 4"/>
          <p:cNvSpPr>
            <a:spLocks noGrp="1"/>
          </p:cNvSpPr>
          <p:nvPr>
            <p:ph type="body" sz="quarter" idx="3"/>
          </p:nvPr>
        </p:nvSpPr>
        <p:spPr/>
        <p:txBody>
          <a:bodyPr/>
          <a:lstStyle/>
          <a:p>
            <a:pPr algn="ctr"/>
            <a:r>
              <a:rPr lang="en-US" dirty="0" smtClean="0"/>
              <a:t>Vacancies Reform Act</a:t>
            </a:r>
          </a:p>
          <a:p>
            <a:pPr algn="ctr"/>
            <a:r>
              <a:rPr lang="en-US" sz="2000" dirty="0" smtClean="0"/>
              <a:t>5 U.S.C. </a:t>
            </a:r>
            <a:r>
              <a:rPr lang="en-US" sz="2000" dirty="0"/>
              <a:t>§</a:t>
            </a:r>
            <a:r>
              <a:rPr lang="en-US" sz="2000" dirty="0" smtClean="0"/>
              <a:t> 3345 </a:t>
            </a:r>
            <a:r>
              <a:rPr lang="en-US" sz="2000" i="1" dirty="0" smtClean="0"/>
              <a:t>et seq.</a:t>
            </a:r>
            <a:endParaRPr lang="en-US" sz="2000" dirty="0"/>
          </a:p>
        </p:txBody>
      </p:sp>
      <p:sp>
        <p:nvSpPr>
          <p:cNvPr id="6" name="Content Placeholder 5"/>
          <p:cNvSpPr>
            <a:spLocks noGrp="1"/>
          </p:cNvSpPr>
          <p:nvPr>
            <p:ph sz="quarter" idx="4"/>
          </p:nvPr>
        </p:nvSpPr>
        <p:spPr/>
        <p:txBody>
          <a:bodyPr/>
          <a:lstStyle/>
          <a:p>
            <a:r>
              <a:rPr lang="en-US" sz="2000" dirty="0" smtClean="0"/>
              <a:t>Provides </a:t>
            </a:r>
            <a:r>
              <a:rPr lang="en-US" sz="2000" b="1" i="1" dirty="0" smtClean="0"/>
              <a:t>exclusive means </a:t>
            </a:r>
            <a:r>
              <a:rPr lang="en-US" sz="2000" dirty="0" smtClean="0"/>
              <a:t>of filling vacancies on an acting basis unless another statute “expressly” provides a mechanism for acting service</a:t>
            </a:r>
          </a:p>
          <a:p>
            <a:endParaRPr lang="en-US" sz="2000" dirty="0"/>
          </a:p>
          <a:p>
            <a:r>
              <a:rPr lang="en-US" sz="2000" dirty="0" smtClean="0"/>
              <a:t>Key Questions</a:t>
            </a:r>
          </a:p>
          <a:p>
            <a:pPr lvl="1"/>
            <a:r>
              <a:rPr lang="en-US" sz="1400" dirty="0" smtClean="0"/>
              <a:t>Does the Vacancies Reform Act cease to apply in a non-exclusive context, or does it provide an alternative method?</a:t>
            </a:r>
          </a:p>
          <a:p>
            <a:pPr lvl="1"/>
            <a:r>
              <a:rPr lang="en-US" sz="1400" dirty="0" smtClean="0"/>
              <a:t>Is there any conflict with Dodd-Frank?</a:t>
            </a:r>
          </a:p>
          <a:p>
            <a:pPr lvl="1"/>
            <a:r>
              <a:rPr lang="en-US" sz="1400" dirty="0" smtClean="0"/>
              <a:t>What constitutional issues arise if president is denied ability to exercise authority?</a:t>
            </a:r>
          </a:p>
          <a:p>
            <a:pPr lvl="1"/>
            <a:endParaRPr lang="en-US" sz="1400" dirty="0"/>
          </a:p>
        </p:txBody>
      </p:sp>
      <p:sp>
        <p:nvSpPr>
          <p:cNvPr id="7" name="Slide Number Placeholder 6"/>
          <p:cNvSpPr>
            <a:spLocks noGrp="1"/>
          </p:cNvSpPr>
          <p:nvPr>
            <p:ph type="sldNum" sz="quarter" idx="11"/>
          </p:nvPr>
        </p:nvSpPr>
        <p:spPr/>
        <p:txBody>
          <a:bodyPr/>
          <a:lstStyle/>
          <a:p>
            <a:pPr>
              <a:defRPr/>
            </a:pPr>
            <a:fld id="{21E8EC81-B035-4773-AB80-26936F60D26A}" type="slidenum">
              <a:rPr lang="en-US" smtClean="0"/>
              <a:pPr>
                <a:defRPr/>
              </a:pPr>
              <a:t>6</a:t>
            </a:fld>
            <a:endParaRPr lang="en-US" dirty="0"/>
          </a:p>
        </p:txBody>
      </p:sp>
    </p:spTree>
    <p:extLst>
      <p:ext uri="{BB962C8B-B14F-4D97-AF65-F5344CB8AC3E}">
        <p14:creationId xmlns:p14="http://schemas.microsoft.com/office/powerpoint/2010/main" val="3136847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Impacts</a:t>
            </a:r>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7</a:t>
            </a:fld>
            <a:endParaRPr lang="en-US" dirty="0"/>
          </a:p>
        </p:txBody>
      </p:sp>
      <p:pic>
        <p:nvPicPr>
          <p:cNvPr id="6" name="Picture 5"/>
          <p:cNvPicPr>
            <a:picLocks noChangeAspect="1"/>
          </p:cNvPicPr>
          <p:nvPr/>
        </p:nvPicPr>
        <p:blipFill>
          <a:blip r:embed="rId2"/>
          <a:stretch>
            <a:fillRect/>
          </a:stretch>
        </p:blipFill>
        <p:spPr>
          <a:xfrm>
            <a:off x="4498277" y="1863678"/>
            <a:ext cx="4471987" cy="2175891"/>
          </a:xfrm>
          <a:prstGeom prst="rect">
            <a:avLst/>
          </a:prstGeom>
          <a:effectLst>
            <a:outerShdw blurRad="50800" dist="38100" algn="l" rotWithShape="0">
              <a:prstClr val="black">
                <a:alpha val="40000"/>
              </a:prstClr>
            </a:outerShdw>
          </a:effectLst>
        </p:spPr>
      </p:pic>
      <p:sp>
        <p:nvSpPr>
          <p:cNvPr id="3" name="Content Placeholder 2"/>
          <p:cNvSpPr>
            <a:spLocks noGrp="1"/>
          </p:cNvSpPr>
          <p:nvPr>
            <p:ph idx="1"/>
          </p:nvPr>
        </p:nvSpPr>
        <p:spPr>
          <a:xfrm>
            <a:off x="320040" y="1252108"/>
            <a:ext cx="7863840" cy="5331572"/>
          </a:xfrm>
        </p:spPr>
        <p:txBody>
          <a:bodyPr/>
          <a:lstStyle/>
          <a:p>
            <a:pPr>
              <a:spcAft>
                <a:spcPts val="1200"/>
              </a:spcAft>
            </a:pPr>
            <a:r>
              <a:rPr lang="en-US" dirty="0" smtClean="0"/>
              <a:t>Temporary freeze on regulations, new hiring</a:t>
            </a:r>
          </a:p>
          <a:p>
            <a:pPr>
              <a:spcAft>
                <a:spcPts val="1200"/>
              </a:spcAft>
            </a:pPr>
            <a:r>
              <a:rPr lang="en-US" dirty="0" smtClean="0"/>
              <a:t>Review of enforcement activity</a:t>
            </a:r>
          </a:p>
          <a:p>
            <a:pPr lvl="1">
              <a:spcAft>
                <a:spcPts val="1200"/>
              </a:spcAft>
            </a:pPr>
            <a:r>
              <a:rPr lang="en-US" dirty="0" smtClean="0"/>
              <a:t>Pending investigations</a:t>
            </a:r>
          </a:p>
          <a:p>
            <a:pPr lvl="1">
              <a:spcAft>
                <a:spcPts val="1200"/>
              </a:spcAft>
            </a:pPr>
            <a:r>
              <a:rPr lang="en-US" dirty="0" smtClean="0"/>
              <a:t>Authority to Sue / Post-NORA</a:t>
            </a:r>
          </a:p>
          <a:p>
            <a:pPr lvl="1">
              <a:spcAft>
                <a:spcPts val="1200"/>
              </a:spcAft>
            </a:pPr>
            <a:r>
              <a:rPr lang="en-US" dirty="0"/>
              <a:t>A</a:t>
            </a:r>
            <a:r>
              <a:rPr lang="en-US" dirty="0" smtClean="0"/>
              <a:t>ctive litigation</a:t>
            </a:r>
          </a:p>
          <a:p>
            <a:pPr>
              <a:spcAft>
                <a:spcPts val="1200"/>
              </a:spcAft>
            </a:pPr>
            <a:r>
              <a:rPr lang="en-US" dirty="0" smtClean="0"/>
              <a:t>Visible changes</a:t>
            </a:r>
          </a:p>
          <a:p>
            <a:pPr lvl="1">
              <a:spcAft>
                <a:spcPts val="1200"/>
              </a:spcAft>
            </a:pPr>
            <a:r>
              <a:rPr lang="en-US" dirty="0" smtClean="0"/>
              <a:t>Suspended investigation of company (Nexus Services) that guarantees bond for immigrant detainees in exchange for them paying a fee for GPS locator services while </a:t>
            </a:r>
            <a:r>
              <a:rPr lang="en-US" dirty="0"/>
              <a:t>a court </a:t>
            </a:r>
            <a:r>
              <a:rPr lang="en-US" dirty="0" smtClean="0"/>
              <a:t>considers legal challenge to the CID</a:t>
            </a:r>
          </a:p>
          <a:p>
            <a:pPr lvl="1">
              <a:spcAft>
                <a:spcPts val="1200"/>
              </a:spcAft>
            </a:pPr>
            <a:r>
              <a:rPr lang="en-US" dirty="0" smtClean="0"/>
              <a:t>Altered litigation position it took in </a:t>
            </a:r>
            <a:r>
              <a:rPr lang="en-US" i="1" dirty="0" smtClean="0"/>
              <a:t>Nationwide Biweekly </a:t>
            </a:r>
            <a:r>
              <a:rPr lang="en-US" dirty="0" smtClean="0"/>
              <a:t>matter concerning whether the defendant needed to post a bond on appeal</a:t>
            </a:r>
          </a:p>
          <a:p>
            <a:pPr lvl="1">
              <a:spcAft>
                <a:spcPts val="1200"/>
              </a:spcAft>
            </a:pPr>
            <a:r>
              <a:rPr lang="en-US" dirty="0" smtClean="0"/>
              <a:t>Third biennial report on credit card market visibly changes tone from past reports, adopting objective/descriptive language and dropping references to “areas of concern” in the market</a:t>
            </a:r>
          </a:p>
          <a:p>
            <a:pPr marL="0" indent="0" algn="ctr">
              <a:buNone/>
            </a:pPr>
            <a:endParaRPr lang="en-US" dirty="0"/>
          </a:p>
          <a:p>
            <a:endParaRPr lang="en-US" dirty="0"/>
          </a:p>
        </p:txBody>
      </p:sp>
    </p:spTree>
    <p:extLst>
      <p:ext uri="{BB962C8B-B14F-4D97-AF65-F5344CB8AC3E}">
        <p14:creationId xmlns:p14="http://schemas.microsoft.com/office/powerpoint/2010/main" val="423324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State-of-Play</a:t>
            </a:r>
            <a:endParaRPr lang="en-US" dirty="0"/>
          </a:p>
        </p:txBody>
      </p:sp>
      <p:sp>
        <p:nvSpPr>
          <p:cNvPr id="4" name="Slide Number Placeholder 3"/>
          <p:cNvSpPr>
            <a:spLocks noGrp="1"/>
          </p:cNvSpPr>
          <p:nvPr>
            <p:ph type="sldNum" sz="quarter" idx="11"/>
          </p:nvPr>
        </p:nvSpPr>
        <p:spPr/>
        <p:txBody>
          <a:bodyPr/>
          <a:lstStyle/>
          <a:p>
            <a:pPr>
              <a:defRPr/>
            </a:pPr>
            <a:fld id="{2C92C94E-E08F-4D7D-87BE-0AE2675D1C4C}" type="slidenum">
              <a:rPr lang="en-US" smtClean="0"/>
              <a:pPr>
                <a:defRPr/>
              </a:pPr>
              <a:t>8</a:t>
            </a:fld>
            <a:endParaRPr lang="en-US" dirty="0"/>
          </a:p>
        </p:txBody>
      </p:sp>
      <p:sp>
        <p:nvSpPr>
          <p:cNvPr id="12" name="Content Placeholder 3"/>
          <p:cNvSpPr txBox="1">
            <a:spLocks/>
          </p:cNvSpPr>
          <p:nvPr/>
        </p:nvSpPr>
        <p:spPr>
          <a:xfrm>
            <a:off x="73152" y="1362265"/>
            <a:ext cx="4050792" cy="5007682"/>
          </a:xfrm>
          <a:prstGeom prst="rect">
            <a:avLst/>
          </a:prstGeom>
        </p:spPr>
        <p:txBody>
          <a:bodyPr/>
          <a:lstStyle>
            <a:lvl1pPr marL="287338" indent="-287338" algn="l" rtl="0" eaLnBrk="0" fontAlgn="base" hangingPunct="0">
              <a:spcBef>
                <a:spcPts val="0"/>
              </a:spcBef>
              <a:spcAft>
                <a:spcPts val="600"/>
              </a:spcAft>
              <a:buFont typeface="Arial" pitchFamily="34" charset="0"/>
              <a:buChar char="•"/>
              <a:defRPr sz="2400">
                <a:solidFill>
                  <a:srgbClr val="022752"/>
                </a:solidFill>
                <a:latin typeface="Georgia" pitchFamily="18" charset="0"/>
                <a:ea typeface="+mn-ea"/>
                <a:cs typeface="Arial" pitchFamily="34" charset="0"/>
              </a:defRPr>
            </a:lvl1pPr>
            <a:lvl2pPr marL="742950" indent="-285750" algn="l" rtl="0" eaLnBrk="0" fontAlgn="base" hangingPunct="0">
              <a:spcBef>
                <a:spcPts val="0"/>
              </a:spcBef>
              <a:spcAft>
                <a:spcPts val="600"/>
              </a:spcAft>
              <a:buSzPct val="100000"/>
              <a:buFont typeface="Calibri" pitchFamily="34" charset="0"/>
              <a:buChar char="–"/>
              <a:defRPr sz="1800">
                <a:solidFill>
                  <a:srgbClr val="022752"/>
                </a:solidFill>
                <a:latin typeface="Georgia" pitchFamily="18" charset="0"/>
                <a:cs typeface="Arial" pitchFamily="34" charset="0"/>
              </a:defRPr>
            </a:lvl2pPr>
            <a:lvl3pPr marL="1143000" indent="-228600" algn="l" rtl="0" eaLnBrk="0" fontAlgn="base" hangingPunct="0">
              <a:spcBef>
                <a:spcPts val="0"/>
              </a:spcBef>
              <a:spcAft>
                <a:spcPts val="600"/>
              </a:spcAft>
              <a:buSzPct val="70000"/>
              <a:buFont typeface="Courier New" pitchFamily="49" charset="0"/>
              <a:buChar char="o"/>
              <a:defRPr sz="1400">
                <a:solidFill>
                  <a:srgbClr val="022752"/>
                </a:solidFill>
                <a:latin typeface="Georgia" pitchFamily="18" charset="0"/>
                <a:cs typeface="Arial" pitchFamily="34" charset="0"/>
              </a:defRPr>
            </a:lvl3pPr>
            <a:lvl4pPr marL="1600200" indent="-228600" algn="l" rtl="0" eaLnBrk="0" fontAlgn="base" hangingPunct="0">
              <a:spcBef>
                <a:spcPts val="0"/>
              </a:spcBef>
              <a:spcAft>
                <a:spcPts val="600"/>
              </a:spcAft>
              <a:buSzPct val="70000"/>
              <a:buFont typeface="Calibri" pitchFamily="34" charset="0"/>
              <a:buChar char="–"/>
              <a:defRPr sz="1000">
                <a:solidFill>
                  <a:srgbClr val="022752"/>
                </a:solidFill>
                <a:latin typeface="Georgia" pitchFamily="18" charset="0"/>
                <a:cs typeface="Arial" pitchFamily="34" charset="0"/>
              </a:defRPr>
            </a:lvl4pPr>
            <a:lvl5pPr marL="2062163" indent="-233363" algn="l" rtl="0" eaLnBrk="0" fontAlgn="base" hangingPunct="0">
              <a:spcBef>
                <a:spcPts val="0"/>
              </a:spcBef>
              <a:spcAft>
                <a:spcPts val="600"/>
              </a:spcAft>
              <a:buSzPct val="70000"/>
              <a:buFont typeface="Arial" pitchFamily="34" charset="0"/>
              <a:buChar char="•"/>
              <a:defRPr sz="1000">
                <a:solidFill>
                  <a:srgbClr val="022752"/>
                </a:solidFill>
                <a:latin typeface="Georgia" pitchFamily="18" charset="0"/>
                <a:cs typeface="Arial" pitchFamily="34" charset="0"/>
              </a:defRPr>
            </a:lvl5pPr>
            <a:lvl6pPr marL="2514600" indent="-228600" algn="l" rtl="0" fontAlgn="base">
              <a:spcBef>
                <a:spcPct val="20000"/>
              </a:spcBef>
              <a:spcAft>
                <a:spcPct val="0"/>
              </a:spcAft>
              <a:buSzPct val="70000"/>
              <a:buChar char="•"/>
              <a:defRPr sz="1600">
                <a:solidFill>
                  <a:srgbClr val="022752"/>
                </a:solidFill>
                <a:latin typeface="+mn-lt"/>
              </a:defRPr>
            </a:lvl6pPr>
            <a:lvl7pPr marL="2971800" indent="-228600" algn="l" rtl="0" fontAlgn="base">
              <a:spcBef>
                <a:spcPct val="20000"/>
              </a:spcBef>
              <a:spcAft>
                <a:spcPct val="0"/>
              </a:spcAft>
              <a:buSzPct val="70000"/>
              <a:buChar char="•"/>
              <a:defRPr sz="1600">
                <a:solidFill>
                  <a:srgbClr val="022752"/>
                </a:solidFill>
                <a:latin typeface="+mn-lt"/>
              </a:defRPr>
            </a:lvl7pPr>
            <a:lvl8pPr marL="3429000" indent="-228600" algn="l" rtl="0" fontAlgn="base">
              <a:spcBef>
                <a:spcPct val="20000"/>
              </a:spcBef>
              <a:spcAft>
                <a:spcPct val="0"/>
              </a:spcAft>
              <a:buSzPct val="70000"/>
              <a:buChar char="•"/>
              <a:defRPr sz="1600">
                <a:solidFill>
                  <a:srgbClr val="022752"/>
                </a:solidFill>
                <a:latin typeface="+mn-lt"/>
              </a:defRPr>
            </a:lvl8pPr>
            <a:lvl9pPr marL="3886200" indent="-228600" algn="l" rtl="0" fontAlgn="base">
              <a:spcBef>
                <a:spcPct val="20000"/>
              </a:spcBef>
              <a:spcAft>
                <a:spcPct val="0"/>
              </a:spcAft>
              <a:buSzPct val="70000"/>
              <a:buChar char="•"/>
              <a:defRPr sz="1600">
                <a:solidFill>
                  <a:srgbClr val="022752"/>
                </a:solidFill>
                <a:latin typeface="+mn-lt"/>
              </a:defRPr>
            </a:lvl9pPr>
          </a:lstStyle>
          <a:p>
            <a:r>
              <a:rPr lang="en-US" sz="2000" dirty="0" smtClean="0"/>
              <a:t>On </a:t>
            </a:r>
            <a:r>
              <a:rPr lang="en-US" sz="2000" dirty="0"/>
              <a:t>January </a:t>
            </a:r>
            <a:r>
              <a:rPr lang="en-US" sz="2000" dirty="0" smtClean="0"/>
              <a:t>10, District </a:t>
            </a:r>
            <a:r>
              <a:rPr lang="en-US" sz="2000" dirty="0"/>
              <a:t>Court (Kelly, T.) denies English’s motion for </a:t>
            </a:r>
            <a:r>
              <a:rPr lang="en-US" sz="2000" dirty="0" smtClean="0"/>
              <a:t>prelim. injunction, </a:t>
            </a:r>
            <a:r>
              <a:rPr lang="en-US" sz="2000" dirty="0"/>
              <a:t>setting up a route for English to appeal to the D.C. Circuit.</a:t>
            </a:r>
            <a:endParaRPr lang="en-US" sz="2000" kern="0" dirty="0" smtClean="0"/>
          </a:p>
          <a:p>
            <a:r>
              <a:rPr lang="en-US" sz="2000" kern="0" dirty="0" smtClean="0"/>
              <a:t>The court holds that:</a:t>
            </a:r>
          </a:p>
          <a:p>
            <a:pPr lvl="1"/>
            <a:r>
              <a:rPr lang="en-US" sz="1400" kern="0" dirty="0" smtClean="0"/>
              <a:t>English was unlikely to succeed on the merits of her claim because (1) the President had authority under the FVRA to appoint </a:t>
            </a:r>
            <a:r>
              <a:rPr lang="en-US" sz="1400" kern="0" dirty="0" err="1" smtClean="0"/>
              <a:t>Mulvaney</a:t>
            </a:r>
            <a:r>
              <a:rPr lang="en-US" sz="1400" kern="0" dirty="0" smtClean="0"/>
              <a:t>, and (2) the succession provision of the Dodd-Frank Act does not displace that authority</a:t>
            </a:r>
          </a:p>
          <a:p>
            <a:pPr lvl="1"/>
            <a:r>
              <a:rPr lang="en-US" sz="1400" kern="0" dirty="0" smtClean="0"/>
              <a:t>English’s loss of the “right” to serve as Acting Director did not constitute irreparable harm</a:t>
            </a:r>
          </a:p>
          <a:p>
            <a:pPr lvl="1"/>
            <a:r>
              <a:rPr lang="en-US" sz="1400" kern="0" dirty="0" smtClean="0"/>
              <a:t>The equities and public interest favored leaving </a:t>
            </a:r>
            <a:r>
              <a:rPr lang="en-US" sz="1400" kern="0" dirty="0" err="1" smtClean="0"/>
              <a:t>Mulvaney</a:t>
            </a:r>
            <a:r>
              <a:rPr lang="en-US" sz="1400" kern="0" dirty="0" smtClean="0"/>
              <a:t> in place, as he was already functioning as the agency’s Acting Director</a:t>
            </a:r>
            <a:endParaRPr lang="en-US" sz="1400" kern="0" dirty="0"/>
          </a:p>
        </p:txBody>
      </p:sp>
      <p:cxnSp>
        <p:nvCxnSpPr>
          <p:cNvPr id="14" name="Straight Connector 13"/>
          <p:cNvCxnSpPr/>
          <p:nvPr/>
        </p:nvCxnSpPr>
        <p:spPr>
          <a:xfrm>
            <a:off x="4224528" y="1362265"/>
            <a:ext cx="0" cy="507511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Content Placeholder 15"/>
          <p:cNvPicPr>
            <a:picLocks noGrp="1" noChangeAspect="1"/>
          </p:cNvPicPr>
          <p:nvPr>
            <p:ph idx="1"/>
          </p:nvPr>
        </p:nvPicPr>
        <p:blipFill>
          <a:blip r:embed="rId3"/>
          <a:stretch>
            <a:fillRect/>
          </a:stretch>
        </p:blipFill>
        <p:spPr>
          <a:xfrm>
            <a:off x="4325113" y="1295661"/>
            <a:ext cx="4590287" cy="5046663"/>
          </a:xfrm>
          <a:prstGeom prst="rect">
            <a:avLst/>
          </a:prstGeom>
        </p:spPr>
      </p:pic>
    </p:spTree>
    <p:extLst>
      <p:ext uri="{BB962C8B-B14F-4D97-AF65-F5344CB8AC3E}">
        <p14:creationId xmlns:p14="http://schemas.microsoft.com/office/powerpoint/2010/main" val="424421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C92C94E-E08F-4D7D-87BE-0AE2675D1C4C}" type="slidenum">
              <a:rPr lang="en-US" smtClean="0">
                <a:solidFill>
                  <a:srgbClr val="FFFFFF"/>
                </a:solidFill>
              </a:rPr>
              <a:pPr>
                <a:defRPr/>
              </a:pPr>
              <a:t>9</a:t>
            </a:fld>
            <a:endParaRPr lang="en-US" dirty="0">
              <a:solidFill>
                <a:srgbClr val="FFFFFF"/>
              </a:solidFill>
            </a:endParaRPr>
          </a:p>
        </p:txBody>
      </p:sp>
      <p:sp>
        <p:nvSpPr>
          <p:cNvPr id="5" name="Title 4"/>
          <p:cNvSpPr>
            <a:spLocks noGrp="1"/>
          </p:cNvSpPr>
          <p:nvPr>
            <p:ph type="ctrTitle"/>
          </p:nvPr>
        </p:nvSpPr>
        <p:spPr/>
        <p:txBody>
          <a:bodyPr/>
          <a:lstStyle/>
          <a:p>
            <a:r>
              <a:rPr lang="en-US" dirty="0" smtClean="0"/>
              <a:t>Part II:</a:t>
            </a:r>
            <a:br>
              <a:rPr lang="en-US" dirty="0" smtClean="0"/>
            </a:br>
            <a:r>
              <a:rPr lang="en-US" dirty="0" smtClean="0"/>
              <a:t>CFPB Refresher</a:t>
            </a:r>
            <a:endParaRPr lang="en-US" sz="2400" dirty="0"/>
          </a:p>
        </p:txBody>
      </p:sp>
    </p:spTree>
    <p:extLst>
      <p:ext uri="{BB962C8B-B14F-4D97-AF65-F5344CB8AC3E}">
        <p14:creationId xmlns:p14="http://schemas.microsoft.com/office/powerpoint/2010/main" val="708173538"/>
      </p:ext>
    </p:extLst>
  </p:cSld>
  <p:clrMapOvr>
    <a:masterClrMapping/>
  </p:clrMapOvr>
</p:sld>
</file>

<file path=ppt/theme/theme1.xml><?xml version="1.0" encoding="utf-8"?>
<a:theme xmlns:a="http://schemas.openxmlformats.org/drawingml/2006/main" name="4_Default Design">
  <a:themeElements>
    <a:clrScheme name="W&amp;C Color Theme">
      <a:dk1>
        <a:srgbClr val="022752"/>
      </a:dk1>
      <a:lt1>
        <a:srgbClr val="FFFFFF"/>
      </a:lt1>
      <a:dk2>
        <a:srgbClr val="FFFFFF"/>
      </a:dk2>
      <a:lt2>
        <a:srgbClr val="F2F2F2"/>
      </a:lt2>
      <a:accent1>
        <a:srgbClr val="4F81BD"/>
      </a:accent1>
      <a:accent2>
        <a:srgbClr val="C0504D"/>
      </a:accent2>
      <a:accent3>
        <a:srgbClr val="9BBB59"/>
      </a:accent3>
      <a:accent4>
        <a:srgbClr val="8064A2"/>
      </a:accent4>
      <a:accent5>
        <a:srgbClr val="4BACC6"/>
      </a:accent5>
      <a:accent6>
        <a:srgbClr val="F79646"/>
      </a:accent6>
      <a:hlink>
        <a:srgbClr val="055FCD"/>
      </a:hlink>
      <a:folHlink>
        <a:srgbClr val="022752"/>
      </a:folHlink>
    </a:clrScheme>
    <a:fontScheme name="W&amp;C 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2712</Words>
  <Application>Microsoft Office PowerPoint</Application>
  <PresentationFormat>On-screen Show (4:3)</PresentationFormat>
  <Paragraphs>321</Paragraphs>
  <Slides>42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Courier New</vt:lpstr>
      <vt:lpstr>Garamond</vt:lpstr>
      <vt:lpstr>Georgia</vt:lpstr>
      <vt:lpstr>Myriad Pro</vt:lpstr>
      <vt:lpstr>4_Default Design</vt:lpstr>
      <vt:lpstr>Regulation and Enforcement at the Consumer Financial Protection Bureau 2018 Update</vt:lpstr>
      <vt:lpstr>Overview</vt:lpstr>
      <vt:lpstr>Today’s Presenters</vt:lpstr>
      <vt:lpstr>Part I: Changing of the Guard</vt:lpstr>
      <vt:lpstr>CFPB Leadership Fight Five Days in November</vt:lpstr>
      <vt:lpstr>What Law Controls?</vt:lpstr>
      <vt:lpstr>Immediate Impacts</vt:lpstr>
      <vt:lpstr>Current State-of-Play</vt:lpstr>
      <vt:lpstr>Part II: CFPB Refresher</vt:lpstr>
      <vt:lpstr>Statutory Mandate</vt:lpstr>
      <vt:lpstr>Independent Agency Led by a Single Director </vt:lpstr>
      <vt:lpstr>Who Does the Bureau Regulate?</vt:lpstr>
      <vt:lpstr>Bureau’s Powers</vt:lpstr>
      <vt:lpstr>Internal Organization</vt:lpstr>
      <vt:lpstr>Part III:  2017 Update</vt:lpstr>
      <vt:lpstr>Supervision</vt:lpstr>
      <vt:lpstr>How Does the Bureau Choose  Who to Examine?</vt:lpstr>
      <vt:lpstr>Strengthened AND Curtailed?</vt:lpstr>
      <vt:lpstr>2017 Supervisory Activity</vt:lpstr>
      <vt:lpstr>2017 Notable Supervisory Activity</vt:lpstr>
      <vt:lpstr>Enforcement</vt:lpstr>
      <vt:lpstr>Aggressive Enforcement Agenda Under Director Cordray</vt:lpstr>
      <vt:lpstr>Active Enforcement Caseload </vt:lpstr>
      <vt:lpstr>On the Chopping Block “Regulation by Enforcement”</vt:lpstr>
      <vt:lpstr>Civil Money Penalties Statutory Factors</vt:lpstr>
      <vt:lpstr>Headline Penalties</vt:lpstr>
      <vt:lpstr>Decline in Civil Money Penalties</vt:lpstr>
      <vt:lpstr>Enforcement Trends</vt:lpstr>
      <vt:lpstr>Enforcement Litigation Update</vt:lpstr>
      <vt:lpstr>PHH Corporation  (D.C. Circuit)</vt:lpstr>
      <vt:lpstr>Intercept Corporation  (D. North Dakota)</vt:lpstr>
      <vt:lpstr>Universal Debt Solutions  (N.D. Georgia)</vt:lpstr>
      <vt:lpstr>Nationwide Biweekly Administration (N.D. California)</vt:lpstr>
      <vt:lpstr>TCF National Bank  (D. Minnesota)</vt:lpstr>
      <vt:lpstr>Regulation</vt:lpstr>
      <vt:lpstr>Background: Bureau’s Rulemaking Authority</vt:lpstr>
      <vt:lpstr>Standard of Review</vt:lpstr>
      <vt:lpstr>Section 1028 Authority to Study and Restrict Arbitration Clauses</vt:lpstr>
      <vt:lpstr>Congress Repeals Arbitration Rule</vt:lpstr>
      <vt:lpstr>On the Chopping Block The Payday Lending Rule</vt:lpstr>
      <vt:lpstr>Rulemaking Agenda</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contentStatus/>
</cp:coreProperties>
</file>